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Ex1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2" r:id="rId5"/>
    <p:sldId id="258" r:id="rId6"/>
    <p:sldId id="272" r:id="rId7"/>
    <p:sldId id="273" r:id="rId8"/>
    <p:sldId id="274" r:id="rId9"/>
    <p:sldId id="261" r:id="rId10"/>
    <p:sldId id="388" r:id="rId11"/>
    <p:sldId id="392" r:id="rId12"/>
    <p:sldId id="394" r:id="rId13"/>
    <p:sldId id="395" r:id="rId14"/>
    <p:sldId id="396" r:id="rId15"/>
    <p:sldId id="291" r:id="rId16"/>
    <p:sldId id="259" r:id="rId17"/>
    <p:sldId id="270" r:id="rId18"/>
    <p:sldId id="393" r:id="rId19"/>
    <p:sldId id="397" r:id="rId20"/>
    <p:sldId id="398" r:id="rId21"/>
    <p:sldId id="275" r:id="rId22"/>
    <p:sldId id="404" r:id="rId23"/>
    <p:sldId id="263" r:id="rId24"/>
    <p:sldId id="269" r:id="rId25"/>
    <p:sldId id="401" r:id="rId26"/>
    <p:sldId id="267" r:id="rId27"/>
    <p:sldId id="402" r:id="rId28"/>
    <p:sldId id="266" r:id="rId29"/>
    <p:sldId id="403" r:id="rId30"/>
    <p:sldId id="268" r:id="rId31"/>
    <p:sldId id="399" r:id="rId32"/>
    <p:sldId id="265" r:id="rId33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5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chLine\Desktop\&#1076;&#1080;&#1072;&#1075;&#1088;&#1072;&#1084;&#1084;&#1099;%20&#1082;%20&#1087;&#1088;&#1077;&#1079;&#1077;&#1085;&#1090;&#1072;&#1094;&#1080;&#1103;&#108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chLine\Desktop\&#1076;&#1080;&#1072;&#1075;&#1088;&#1072;&#1084;&#1084;&#1099;%20&#1082;%20&#1087;&#1088;&#1077;&#1079;&#1077;&#1085;&#1090;&#1072;&#1094;&#1080;&#1103;&#108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chLine\Desktop\&#1076;&#1080;&#1072;&#1075;&#1088;&#1072;&#1084;&#1084;&#1099;%20&#1082;%20&#1087;&#1088;&#1077;&#1079;&#1077;&#1085;&#1090;&#1072;&#1094;&#1080;&#1103;&#1084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chLine\Desktop\&#1076;&#1080;&#1072;&#1075;&#1088;&#1072;&#1084;&#1084;&#1099;%20&#1082;%20&#1087;&#1088;&#1077;&#1079;&#1077;&#1085;&#1090;&#1072;&#1094;&#1080;&#1103;&#1084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C:\Users\TechLine\Desktop\&#1076;&#1080;&#1072;&#1075;&#1088;&#1072;&#1084;&#1084;&#1099;%20&#1082;%20&#1087;&#1088;&#1077;&#1079;&#1077;&#1085;&#1090;&#1072;&#1094;&#1080;&#1103;&#10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Киреше</a:t>
            </a:r>
            <a:r>
              <a:rPr lang="ru-RU" sz="16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бөлүгүнүн</a:t>
            </a:r>
            <a:r>
              <a:rPr lang="ru-RU" sz="16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аткарылышы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 w="31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G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2024-жыл, миң сом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8.3333333333333329E-2"/>
                  <c:y val="-5.092592592592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E5-4BFE-BB15-E021A2E709A7}"/>
                </c:ext>
              </c:extLst>
            </c:dLbl>
            <c:dLbl>
              <c:idx val="1"/>
              <c:layout>
                <c:manualLayout>
                  <c:x val="-4.166666666666672E-2"/>
                  <c:y val="-8.333333333333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E5-4BFE-BB15-E021A2E709A7}"/>
                </c:ext>
              </c:extLst>
            </c:dLbl>
            <c:dLbl>
              <c:idx val="2"/>
              <c:layout>
                <c:manualLayout>
                  <c:x val="-4.1666666666666664E-2"/>
                  <c:y val="-6.0185185185185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9E5-4BFE-BB15-E021A2E709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K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Лист1!$B$3:$B$5</c:f>
              <c:strCache>
                <c:ptCount val="3"/>
                <c:pt idx="0">
                  <c:v>Мамлекеттик бюджет</c:v>
                </c:pt>
                <c:pt idx="1">
                  <c:v>Республикалык бюджет</c:v>
                </c:pt>
                <c:pt idx="2">
                  <c:v>Жергиликтүү бюджет</c:v>
                </c:pt>
              </c:strCache>
            </c:strRef>
          </c:cat>
          <c:val>
            <c:numRef>
              <c:f>Лист1!$C$3:$C$5</c:f>
              <c:numCache>
                <c:formatCode>#,##0.00</c:formatCode>
                <c:ptCount val="3"/>
                <c:pt idx="0">
                  <c:v>965752.2</c:v>
                </c:pt>
                <c:pt idx="1">
                  <c:v>675262.1</c:v>
                </c:pt>
                <c:pt idx="2">
                  <c:v>290490.09999999998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E5-4BFE-BB15-E021A2E709A7}"/>
            </c:ext>
          </c:extLst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аткарылышы, %  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Лист1!$B$3:$B$5</c:f>
              <c:strCache>
                <c:ptCount val="3"/>
                <c:pt idx="0">
                  <c:v>Мамлекеттик бюджет</c:v>
                </c:pt>
                <c:pt idx="1">
                  <c:v>Республикалык бюджет</c:v>
                </c:pt>
                <c:pt idx="2">
                  <c:v>Жергиликтүү бюджет</c:v>
                </c:pt>
              </c:strCache>
            </c:strRef>
          </c:cat>
          <c:val>
            <c:numRef>
              <c:f>Лист1!$D$3:$D$5</c:f>
              <c:numCache>
                <c:formatCode>General</c:formatCode>
                <c:ptCount val="3"/>
                <c:pt idx="0">
                  <c:v>104.1</c:v>
                </c:pt>
                <c:pt idx="1">
                  <c:v>100</c:v>
                </c:pt>
                <c:pt idx="2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E5-4BFE-BB15-E021A2E709A7}"/>
            </c:ext>
          </c:extLst>
        </c:ser>
        <c:ser>
          <c:idx val="2"/>
          <c:order val="2"/>
          <c:tx>
            <c:strRef>
              <c:f>Лист1!$E$2</c:f>
              <c:strCache>
                <c:ptCount val="1"/>
                <c:pt idx="0">
                  <c:v>2025-жыл, миң сом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0.10000000000000002"/>
                  <c:y val="-7.4074074074074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E5-4BFE-BB15-E021A2E709A7}"/>
                </c:ext>
              </c:extLst>
            </c:dLbl>
            <c:dLbl>
              <c:idx val="1"/>
              <c:layout>
                <c:manualLayout>
                  <c:x val="-5.5555555555555608E-2"/>
                  <c:y val="-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E5-4BFE-BB15-E021A2E709A7}"/>
                </c:ext>
              </c:extLst>
            </c:dLbl>
            <c:dLbl>
              <c:idx val="2"/>
              <c:layout>
                <c:manualLayout>
                  <c:x val="-5.2777777777777778E-2"/>
                  <c:y val="-0.152777777777777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E5-4BFE-BB15-E021A2E709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K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Лист1!$B$3:$B$5</c:f>
              <c:strCache>
                <c:ptCount val="3"/>
                <c:pt idx="0">
                  <c:v>Мамлекеттик бюджет</c:v>
                </c:pt>
                <c:pt idx="1">
                  <c:v>Республикалык бюджет</c:v>
                </c:pt>
                <c:pt idx="2">
                  <c:v>Жергиликтүү бюджет</c:v>
                </c:pt>
              </c:strCache>
            </c:strRef>
          </c:cat>
          <c:val>
            <c:numRef>
              <c:f>Лист1!$E$3:$E$5</c:f>
              <c:numCache>
                <c:formatCode>#,##0.00</c:formatCode>
                <c:ptCount val="3"/>
                <c:pt idx="0" formatCode="0.00">
                  <c:v>1243357.3999999999</c:v>
                </c:pt>
                <c:pt idx="1">
                  <c:v>899341.2</c:v>
                </c:pt>
                <c:pt idx="2">
                  <c:v>344016.2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E5-4BFE-BB15-E021A2E709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96146472"/>
        <c:axId val="596147552"/>
        <c:axId val="0"/>
      </c:bar3DChart>
      <c:catAx>
        <c:axId val="5961464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6147552"/>
        <c:crosses val="autoZero"/>
        <c:auto val="1"/>
        <c:lblAlgn val="ctr"/>
        <c:lblOffset val="100"/>
        <c:noMultiLvlLbl val="0"/>
      </c:catAx>
      <c:valAx>
        <c:axId val="596147552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596146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KG"/>
        </a:p>
      </c:txPr>
    </c:legend>
    <c:plotVisOnly val="1"/>
    <c:dispBlanksAs val="gap"/>
    <c:showDLblsOverMax val="0"/>
  </c:chart>
  <c:spPr>
    <a:noFill/>
    <a:ln w="3175">
      <a:solidFill>
        <a:schemeClr val="tx1"/>
      </a:solidFill>
    </a:ln>
    <a:effectLst/>
  </c:spPr>
  <c:txPr>
    <a:bodyPr/>
    <a:lstStyle/>
    <a:p>
      <a:pPr>
        <a:defRPr/>
      </a:pPr>
      <a:endParaRPr lang="ru-K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623228346456692"/>
          <c:y val="0.16666666666666666"/>
          <c:w val="0.76710104986876637"/>
          <c:h val="0.4476432633420822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Лист1!$C$13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K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Лист1!$B$14:$B$19</c:f>
              <c:strCache>
                <c:ptCount val="6"/>
                <c:pt idx="0">
                  <c:v>Кемин </c:v>
                </c:pt>
                <c:pt idx="1">
                  <c:v>Орловка </c:v>
                </c:pt>
                <c:pt idx="2">
                  <c:v>Кичи-Кемин </c:v>
                </c:pt>
                <c:pt idx="3">
                  <c:v>Кызыл-Октябрь</c:v>
                </c:pt>
                <c:pt idx="4">
                  <c:v>Чон-Кемин </c:v>
                </c:pt>
                <c:pt idx="5">
                  <c:v>Чым-Коргон </c:v>
                </c:pt>
              </c:strCache>
            </c:strRef>
          </c:cat>
          <c:val>
            <c:numRef>
              <c:f>Лист1!$C$14:$C$19</c:f>
              <c:numCache>
                <c:formatCode>General</c:formatCode>
                <c:ptCount val="6"/>
                <c:pt idx="0">
                  <c:v>100</c:v>
                </c:pt>
                <c:pt idx="1">
                  <c:v>104</c:v>
                </c:pt>
                <c:pt idx="2">
                  <c:v>110</c:v>
                </c:pt>
                <c:pt idx="3">
                  <c:v>108</c:v>
                </c:pt>
                <c:pt idx="4">
                  <c:v>97</c:v>
                </c:pt>
                <c:pt idx="5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3C-43BF-9A8E-4AA6068937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677903696"/>
        <c:axId val="677904416"/>
        <c:axId val="0"/>
      </c:bar3DChart>
      <c:catAx>
        <c:axId val="67790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KG"/>
          </a:p>
        </c:txPr>
        <c:crossAx val="677904416"/>
        <c:crosses val="autoZero"/>
        <c:auto val="1"/>
        <c:lblAlgn val="ctr"/>
        <c:lblOffset val="100"/>
        <c:noMultiLvlLbl val="0"/>
      </c:catAx>
      <c:valAx>
        <c:axId val="677904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7790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4.1666666666666664E-2"/>
          <c:y val="0.36003718285214342"/>
          <c:w val="0.10195581802274713"/>
          <c:h val="0.168814523184601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175">
      <a:solidFill>
        <a:schemeClr val="tx1"/>
      </a:solidFill>
    </a:ln>
    <a:effectLst/>
  </c:spPr>
  <c:txPr>
    <a:bodyPr/>
    <a:lstStyle/>
    <a:p>
      <a:pPr>
        <a:defRPr/>
      </a:pPr>
      <a:endParaRPr lang="ru-KG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төлөөчүлөр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Төлөнгөн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суммасы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миӊ сом</a:t>
            </a:r>
          </a:p>
        </c:rich>
      </c:tx>
      <c:layout>
        <c:manualLayout>
          <c:xMode val="edge"/>
          <c:yMode val="edge"/>
          <c:x val="0.59232020739140601"/>
          <c:y val="2.575492867202923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G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Лист1!$B$37</c:f>
              <c:strCache>
                <c:ptCount val="1"/>
                <c:pt idx="0">
                  <c:v>ЖЧК “Алтынкен”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24B07AEE-5D16-48E8-B061-00AA843FFCB5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26A-4BC9-8B34-193848231B1B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G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Лист1!$C$37</c:f>
              <c:numCache>
                <c:formatCode>General</c:formatCode>
                <c:ptCount val="1"/>
                <c:pt idx="0">
                  <c:v>10870713.5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6A-4BC9-8B34-193848231B1B}"/>
            </c:ext>
          </c:extLst>
        </c:ser>
        <c:ser>
          <c:idx val="1"/>
          <c:order val="1"/>
          <c:tx>
            <c:strRef>
              <c:f>Лист1!$B$38</c:f>
              <c:strCache>
                <c:ptCount val="1"/>
                <c:pt idx="0">
                  <c:v>ЖЧК “Терек Таш”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E7BEF6F-C465-4C3A-9BC7-5F653B0C24B7}" type="VALUE">
                      <a:rPr lang="en-US" baseline="0" smtClean="0"/>
                      <a:pPr/>
                      <a:t>[ЗНАЧЕНИЕ]</a:t>
                    </a:fld>
                    <a:endParaRPr lang="ru-KG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26A-4BC9-8B34-193848231B1B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G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Лист1!$C$38</c:f>
              <c:numCache>
                <c:formatCode>General</c:formatCode>
                <c:ptCount val="1"/>
                <c:pt idx="0">
                  <c:v>47829.4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6A-4BC9-8B34-193848231B1B}"/>
            </c:ext>
          </c:extLst>
        </c:ser>
        <c:ser>
          <c:idx val="2"/>
          <c:order val="2"/>
          <c:tx>
            <c:strRef>
              <c:f>Лист1!$B$39</c:f>
              <c:strCache>
                <c:ptCount val="1"/>
                <c:pt idx="0">
                  <c:v>Кемин районунун Билим берүү бөлүмү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49146528-1D07-43CF-A14D-FF788356B9D8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26A-4BC9-8B34-193848231B1B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G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Лист1!$C$39</c:f>
              <c:numCache>
                <c:formatCode>General</c:formatCode>
                <c:ptCount val="1"/>
                <c:pt idx="0">
                  <c:v>38474.9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6A-4BC9-8B34-193848231B1B}"/>
            </c:ext>
          </c:extLst>
        </c:ser>
        <c:ser>
          <c:idx val="3"/>
          <c:order val="3"/>
          <c:tx>
            <c:strRef>
              <c:f>Лист1!$B$40</c:f>
              <c:strCache>
                <c:ptCount val="1"/>
                <c:pt idx="0">
                  <c:v>ЖЧК “Салют Компани”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CF6BFAC1-3B38-49F0-9492-4F568CFD8382}" type="VALUE">
                      <a:rPr lang="en-US" baseline="0"/>
                      <a:pPr/>
                      <a:t>[ЗНАЧЕНИЕ]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26A-4BC9-8B34-193848231B1B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G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val>
            <c:numRef>
              <c:f>Лист1!$C$40</c:f>
              <c:numCache>
                <c:formatCode>General</c:formatCode>
                <c:ptCount val="1"/>
                <c:pt idx="0">
                  <c:v>24245.4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6A-4BC9-8B34-193848231B1B}"/>
            </c:ext>
          </c:extLst>
        </c:ser>
        <c:ser>
          <c:idx val="4"/>
          <c:order val="4"/>
          <c:tx>
            <c:strRef>
              <c:f>Лист1!$B$41</c:f>
              <c:strCache>
                <c:ptCount val="1"/>
                <c:pt idx="0">
                  <c:v>Кемин райондук электр тармактар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Лист1!$C$41</c:f>
              <c:numCache>
                <c:formatCode>General</c:formatCode>
                <c:ptCount val="1"/>
                <c:pt idx="0">
                  <c:v>17297.400000000001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6A-4BC9-8B34-193848231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6795312"/>
        <c:axId val="771152016"/>
      </c:barChart>
      <c:catAx>
        <c:axId val="426795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71152016"/>
        <c:crosses val="autoZero"/>
        <c:auto val="1"/>
        <c:lblAlgn val="ctr"/>
        <c:lblOffset val="100"/>
        <c:noMultiLvlLbl val="0"/>
      </c:catAx>
      <c:valAx>
        <c:axId val="7711520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2679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03911825551585"/>
          <c:y val="0.18098346648496261"/>
          <c:w val="0.34087580547774354"/>
          <c:h val="0.749637419951011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G"/>
        </a:p>
      </c:txPr>
    </c:legend>
    <c:plotVisOnly val="1"/>
    <c:dispBlanksAs val="gap"/>
    <c:showDLblsOverMax val="0"/>
  </c:chart>
  <c:spPr>
    <a:noFill/>
    <a:ln w="3175">
      <a:solidFill>
        <a:schemeClr val="tx1"/>
      </a:solidFill>
    </a:ln>
    <a:effectLst/>
  </c:spPr>
  <c:txPr>
    <a:bodyPr/>
    <a:lstStyle/>
    <a:p>
      <a:pPr>
        <a:defRPr/>
      </a:pPr>
      <a:endParaRPr lang="ru-KG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Лист1!$C$26:$C$28</c:f>
              <c:strCache>
                <c:ptCount val="3"/>
                <c:pt idx="0">
                  <c:v>2024 жылдын 12-айдын жыйынтыгы</c:v>
                </c:pt>
                <c:pt idx="2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777777777777776E-2"/>
                  <c:y val="-0.10185185185185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96-4C7B-9FB6-3ED7908A765F}"/>
                </c:ext>
              </c:extLst>
            </c:dLbl>
            <c:dLbl>
              <c:idx val="1"/>
              <c:layout>
                <c:manualLayout>
                  <c:x val="1.3888888888888888E-2"/>
                  <c:y val="-5.0925925925926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96-4C7B-9FB6-3ED7908A765F}"/>
                </c:ext>
              </c:extLst>
            </c:dLbl>
            <c:dLbl>
              <c:idx val="2"/>
              <c:layout>
                <c:manualLayout>
                  <c:x val="1.1111111111111112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96-4C7B-9FB6-3ED7908A76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K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Лист1!$B$29:$B$31</c:f>
              <c:strCache>
                <c:ptCount val="3"/>
                <c:pt idx="0">
                  <c:v>Камсыздандыруу төгүмдөрү (Өсүү темпи - 112,7%) </c:v>
                </c:pt>
                <c:pt idx="1">
                  <c:v>Камсыздандыруу полистери (Өсүү темпи - 142,3%) </c:v>
                </c:pt>
                <c:pt idx="2">
                  <c:v>Дыйкан чарбалардын төгүмдөрү (Өсүү темпи - 40,4%) </c:v>
                </c:pt>
              </c:strCache>
            </c:strRef>
          </c:cat>
          <c:val>
            <c:numRef>
              <c:f>Лист1!$C$29:$C$31</c:f>
              <c:numCache>
                <c:formatCode>General</c:formatCode>
                <c:ptCount val="3"/>
                <c:pt idx="0">
                  <c:v>399192.4</c:v>
                </c:pt>
                <c:pt idx="1">
                  <c:v>5675.4</c:v>
                </c:pt>
                <c:pt idx="2">
                  <c:v>6929.5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96-4C7B-9FB6-3ED7908A765F}"/>
            </c:ext>
          </c:extLst>
        </c:ser>
        <c:ser>
          <c:idx val="1"/>
          <c:order val="1"/>
          <c:tx>
            <c:strRef>
              <c:f>Лист1!$D$26:$D$28</c:f>
              <c:strCache>
                <c:ptCount val="3"/>
                <c:pt idx="0">
                  <c:v>2024 жылдын 12-айдын жыйынтыгы</c:v>
                </c:pt>
                <c:pt idx="2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Лист1!$B$29:$B$31</c:f>
              <c:strCache>
                <c:ptCount val="3"/>
                <c:pt idx="0">
                  <c:v>Камсыздандыруу төгүмдөрү (Өсүү темпи - 112,7%) </c:v>
                </c:pt>
                <c:pt idx="1">
                  <c:v>Камсыздандыруу полистери (Өсүү темпи - 142,3%) </c:v>
                </c:pt>
                <c:pt idx="2">
                  <c:v>Дыйкан чарбалардын төгүмдөрү (Өсүү темпи - 40,4%) </c:v>
                </c:pt>
              </c:strCache>
            </c:strRef>
          </c:cat>
          <c:val>
            <c:numRef>
              <c:f>Лист1!$D$29:$D$31</c:f>
              <c:numCache>
                <c:formatCode>General</c:formatCode>
                <c:ptCount val="3"/>
                <c:pt idx="0">
                  <c:v>411740.6</c:v>
                </c:pt>
                <c:pt idx="1">
                  <c:v>5913.8</c:v>
                </c:pt>
                <c:pt idx="2">
                  <c:v>5910.9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96-4C7B-9FB6-3ED7908A765F}"/>
            </c:ext>
          </c:extLst>
        </c:ser>
        <c:ser>
          <c:idx val="2"/>
          <c:order val="2"/>
          <c:tx>
            <c:strRef>
              <c:f>Лист1!$E$26:$E$28</c:f>
              <c:strCache>
                <c:ptCount val="3"/>
                <c:pt idx="0">
                  <c:v>2025 жылдын 12 айдын жыйынтыгы</c:v>
                </c:pt>
                <c:pt idx="2">
                  <c:v>Факт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1944444444444439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96-4C7B-9FB6-3ED7908A765F}"/>
                </c:ext>
              </c:extLst>
            </c:dLbl>
            <c:dLbl>
              <c:idx val="1"/>
              <c:layout>
                <c:manualLayout>
                  <c:x val="3.888888888888889E-2"/>
                  <c:y val="-5.555555555555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396-4C7B-9FB6-3ED7908A765F}"/>
                </c:ext>
              </c:extLst>
            </c:dLbl>
            <c:dLbl>
              <c:idx val="2"/>
              <c:layout>
                <c:manualLayout>
                  <c:x val="4.4444444444444446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96-4C7B-9FB6-3ED7908A76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K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Лист1!$B$29:$B$31</c:f>
              <c:strCache>
                <c:ptCount val="3"/>
                <c:pt idx="0">
                  <c:v>Камсыздандыруу төгүмдөрү (Өсүү темпи - 112,7%) </c:v>
                </c:pt>
                <c:pt idx="1">
                  <c:v>Камсыздандыруу полистери (Өсүү темпи - 142,3%) </c:v>
                </c:pt>
                <c:pt idx="2">
                  <c:v>Дыйкан чарбалардын төгүмдөрү (Өсүү темпи - 40,4%) </c:v>
                </c:pt>
              </c:strCache>
            </c:strRef>
          </c:cat>
          <c:val>
            <c:numRef>
              <c:f>Лист1!$E$29:$E$31</c:f>
              <c:numCache>
                <c:formatCode>General</c:formatCode>
                <c:ptCount val="3"/>
                <c:pt idx="0">
                  <c:v>463876.9</c:v>
                </c:pt>
                <c:pt idx="1">
                  <c:v>8417</c:v>
                </c:pt>
                <c:pt idx="2">
                  <c:v>2390.3000000000002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396-4C7B-9FB6-3ED7908A76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07005624"/>
        <c:axId val="707007784"/>
        <c:axId val="0"/>
      </c:bar3DChart>
      <c:catAx>
        <c:axId val="707005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KG"/>
          </a:p>
        </c:txPr>
        <c:crossAx val="707007784"/>
        <c:crosses val="autoZero"/>
        <c:auto val="1"/>
        <c:lblAlgn val="ctr"/>
        <c:lblOffset val="100"/>
        <c:noMultiLvlLbl val="0"/>
      </c:catAx>
      <c:valAx>
        <c:axId val="7070077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707005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KG"/>
        </a:p>
      </c:txPr>
    </c:legend>
    <c:plotVisOnly val="1"/>
    <c:dispBlanksAs val="gap"/>
    <c:showDLblsOverMax val="0"/>
  </c:chart>
  <c:spPr>
    <a:noFill/>
    <a:ln w="3175">
      <a:solidFill>
        <a:schemeClr val="tx1"/>
      </a:solidFill>
    </a:ln>
    <a:effectLst/>
  </c:spPr>
  <c:txPr>
    <a:bodyPr/>
    <a:lstStyle/>
    <a:p>
      <a:pPr>
        <a:defRPr/>
      </a:pPr>
      <a:endParaRPr lang="ru-KG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Лист1!$B$86:$B$91</cx:f>
        <cx:lvl ptCount="6">
          <cx:pt idx="0">Кемин шаары</cx:pt>
          <cx:pt idx="1">Орловка шаары</cx:pt>
          <cx:pt idx="2">Чым-Коргон  а/а</cx:pt>
          <cx:pt idx="3">Кызыл-Октябрь</cx:pt>
          <cx:pt idx="4">Чоӊ-Кемин  а/а</cx:pt>
          <cx:pt idx="5">Кичи-Кемин  а/а</cx:pt>
        </cx:lvl>
      </cx:strDim>
      <cx:numDim type="size">
        <cx:f>Лист1!$C$86:$C$91</cx:f>
        <cx:lvl ptCount="6" formatCode="Основной">
          <cx:pt idx="0">162</cx:pt>
          <cx:pt idx="1">294</cx:pt>
          <cx:pt idx="2">34</cx:pt>
          <cx:pt idx="3">52</cx:pt>
          <cx:pt idx="4">19</cx:pt>
          <cx:pt idx="5">106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r>
              <a:rPr lang="ky-KG" sz="1800" b="1" i="0" u="none" strike="noStrike" baseline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Жаӊы жумуш орундарды түзүү </a:t>
            </a:r>
            <a:endParaRPr lang="ru-RU" sz="1800" b="1" i="0" u="none" strike="noStrike" baseline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rich>
      </cx:tx>
    </cx:title>
    <cx:plotArea>
      <cx:plotAreaRegion>
        <cx:series layoutId="sunburst" uniqueId="{45F11E3F-542D-4D9F-9D62-716AB1003C3D}">
          <cx:tx>
            <cx:txData>
              <cx:f>Лист1!$C$84:$C$85</cx:f>
              <cx:v/>
            </cx:txData>
          </cx:tx>
          <cx:dataLabels pos="ctr">
            <cx:visibility seriesName="0" categoryName="0" value="1"/>
            <cx:separator>, </cx:separator>
          </cx:dataLabels>
          <cx:dataId val="0"/>
        </cx:series>
      </cx:plotAreaRegion>
    </cx:plotArea>
    <cx:legend pos="r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8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75000"/>
            <a:lumOff val="2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  <a:lumOff val="10000"/>
              </a:schemeClr>
            </a:gs>
            <a:gs pos="0">
              <a:schemeClr val="lt1">
                <a:lumMod val="75000"/>
                <a:alpha val="36000"/>
                <a:lumOff val="10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/>
  </cs:title>
  <cs:trendline>
    <cs:lnRef idx="0"/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defRPr sz="9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348F9-D13E-F3D6-8D4F-6F92A1EB1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113267-0E43-0126-9BB2-491F1A074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545F16-3F2E-D746-0043-6DE5C9D2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201F-694D-4E02-B285-50364ED0566D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5132FF-E401-8FFA-AE10-3187DB1AE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041E76-EACF-4BF3-260C-3DA14F7D2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240B-F509-4F52-889C-4CB0C222D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93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AB6CF-7C79-5104-31D5-C35B65C1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3525B8-92B4-0473-CB72-57E50A46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958906-0B1F-14C9-6426-5A60AD0E7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201F-694D-4E02-B285-50364ED0566D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FC38D4-991F-D544-497B-E1FB3F6D8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D446E5-C035-E153-2947-836EFC93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240B-F509-4F52-889C-4CB0C222D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57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B25CAB9-2C19-F1FF-25C5-38E48DA41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F606C7-BD83-9005-87ED-80D253FE5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6C3B83-F439-BFCF-6F3B-C95A6B29D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201F-694D-4E02-B285-50364ED0566D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BDBA43-9A20-7BD1-925D-CF3C519BB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F2F02-0696-D42F-40F9-524C3B5E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240B-F509-4F52-889C-4CB0C222D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16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21C46-8831-4DA6-A8A8-5419315EA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7928B4-253F-9D7E-D9EA-418D06202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57CC0F-44A8-F9B9-A470-48D4133DF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201F-694D-4E02-B285-50364ED0566D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F0B4C2-9E46-4D9F-557D-191F1A832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B3D68A-96B4-DB90-53AC-FAAE3EAF9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240B-F509-4F52-889C-4CB0C222D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55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F12588-42CF-6D7F-3A35-EC7288A86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3E5D1C-4A9E-0E6A-9A22-419D54A44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D06E41-261D-A6BB-3BDE-0DDB6CD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201F-694D-4E02-B285-50364ED0566D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6ACFC-ABCF-7288-5625-A334084DB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39FD09-3CA9-7D4D-FC9F-18946AF6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240B-F509-4F52-889C-4CB0C222D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25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3B28B-C06C-A74D-04EA-AA2B0AE9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EBD0A7-F2FE-5FC2-3562-BD7E39BC5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3C7FD9-56DA-08CF-6CEF-5094CF806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536915-0CCB-61F4-2752-F5EA86D52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201F-694D-4E02-B285-50364ED0566D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6A8745-7683-79D8-A4C6-9ED864A18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7FBAC4-8A93-58C7-164E-8CDF1A305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240B-F509-4F52-889C-4CB0C222D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05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3A10D-B298-C84B-F63D-BFA3D3C34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C0F790-569E-D5D9-3772-B7A980FA3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29B779-ABE4-D8A3-D61B-F054F5D13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8AEE68-115E-5213-9CA6-14E0946EE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1650EB-052A-9E3F-614A-DF9A0B6429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FD55B7-33B4-E703-3AFE-DA4E3C62C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201F-694D-4E02-B285-50364ED0566D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2B9A56-770A-34AE-C60D-E7264A131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B9EC1DE-B12A-F388-005F-D8D7C4D3A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240B-F509-4F52-889C-4CB0C222D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11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8EAA3-B21C-D696-04BB-7DD651E08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B138C01-0507-5685-FD7F-5609DB0CF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201F-694D-4E02-B285-50364ED0566D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A75E376-4E73-65CB-0795-AEC03F618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A4A0CC-4097-93FA-87D7-05B2E71D4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240B-F509-4F52-889C-4CB0C222D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84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DDDFC7-84EF-20B7-19CF-C4FB10419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201F-694D-4E02-B285-50364ED0566D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D479A8-8FC6-41B7-4623-C53A0B20D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7D6C6F-FE40-F431-86B2-DA172726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240B-F509-4F52-889C-4CB0C222D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36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8AE12-8D7F-E8E6-3C2E-EDBE375FD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A83043-2155-7C1E-F3AB-4E6B8196E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620281-C79B-D284-6480-A3C902311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02069C-0F65-7095-65DF-9D4F557D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201F-694D-4E02-B285-50364ED0566D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1B0FA3-47A7-2124-0F09-71F587AB0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CA2A0D-2FEF-3390-EFA1-2FB2668F9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240B-F509-4F52-889C-4CB0C222D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18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DC9C4-86E8-7DF8-49C8-AE393D9A7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A7AD86-B740-BDBF-9AFC-89713955E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3605E1-0098-7DF0-EF3A-EECB04559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705869-FCFA-13B8-87B1-ABA34A9DA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8201F-694D-4E02-B285-50364ED0566D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A395F5-1262-DEB1-A9E6-A227AACC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D2A355-6FE2-EE65-3C48-DDB4DE9F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E240B-F509-4F52-889C-4CB0C222D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62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70180-4168-7058-7080-FFEA5D50E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191075-4F82-2B4B-B061-87C3058EA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3BB494-E007-89C4-CC86-09E3A11C2B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8201F-694D-4E02-B285-50364ED0566D}" type="datetimeFigureOut">
              <a:rPr lang="ru-RU" smtClean="0"/>
              <a:t>01.03.2026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7D8974-2CD8-EE27-5382-16D01BAB2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CB088E-B2EE-7DDF-D500-0FA5639E6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E240B-F509-4F52-889C-4CB0C222DC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53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1BEAD-3703-C789-1A85-4ED7D8A27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863" y="1683834"/>
            <a:ext cx="11151535" cy="2776654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2025-жылга карата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Кемин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районунун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социалдык-экономикалык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өнүгүүсүнүн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жыйынтыктары</a:t>
            </a:r>
            <a:br>
              <a:rPr lang="ru-RU" sz="3600" dirty="0"/>
            </a:b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</a:t>
            </a:r>
            <a:r>
              <a:rPr lang="ru-RU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тармагы</a:t>
            </a:r>
            <a:endParaRPr lang="ru-RU" sz="28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50A00A-C665-A970-24E4-90BDF629D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8566" y="5018565"/>
            <a:ext cx="6850912" cy="1190847"/>
          </a:xfrm>
        </p:spPr>
        <p:txBody>
          <a:bodyPr>
            <a:normAutofit/>
          </a:bodyPr>
          <a:lstStyle/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Жумабеков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Самудинович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Кемин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райондук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администрациясынын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биринчи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орун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басары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Герб Кыргызстана — Википедия">
            <a:extLst>
              <a:ext uri="{FF2B5EF4-FFF2-40B4-BE49-F238E27FC236}">
                <a16:creationId xmlns:a16="http://schemas.microsoft.com/office/drawing/2014/main" id="{F3C7B765-F0D0-1814-8978-FBEB75EB1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141" y="930548"/>
            <a:ext cx="1218977" cy="121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785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55640" y="188640"/>
            <a:ext cx="770485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743200" y="213295"/>
            <a:ext cx="7060019" cy="432049"/>
          </a:xfrm>
          <a:prstGeom prst="rect">
            <a:avLst/>
          </a:prstGeom>
          <a:ln w="3175">
            <a:noFill/>
          </a:ln>
        </p:spPr>
        <p:txBody>
          <a:bodyPr vert="horz" lIns="147511" tIns="73756" rIns="147511" bIns="7375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ky-KG" sz="3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Кемин райондук өнүктүрүү фонду</a:t>
            </a:r>
            <a:endParaRPr lang="ru-RU" sz="3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03512" y="1559760"/>
            <a:ext cx="4783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y-KG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00713" y="5379694"/>
            <a:ext cx="4366116" cy="11695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Фонддун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(2025-ж.):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Бюджеттик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эсеп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132 450,0 млн сом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Атайын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эсеп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96 000,0 млн сом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кошумча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каржылоо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40 093,3 млн сом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фонддун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каражаты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358 177,4 млн сом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06CE16C-09C9-197D-61ED-685E4731D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582517"/>
              </p:ext>
            </p:extLst>
          </p:nvPr>
        </p:nvGraphicFramePr>
        <p:xfrm>
          <a:off x="7166343" y="1356590"/>
          <a:ext cx="4634857" cy="381435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94481">
                  <a:extLst>
                    <a:ext uri="{9D8B030D-6E8A-4147-A177-3AD203B41FA5}">
                      <a16:colId xmlns:a16="http://schemas.microsoft.com/office/drawing/2014/main" val="2201942030"/>
                    </a:ext>
                  </a:extLst>
                </a:gridCol>
                <a:gridCol w="2211572">
                  <a:extLst>
                    <a:ext uri="{9D8B030D-6E8A-4147-A177-3AD203B41FA5}">
                      <a16:colId xmlns:a16="http://schemas.microsoft.com/office/drawing/2014/main" val="1273217909"/>
                    </a:ext>
                  </a:extLst>
                </a:gridCol>
                <a:gridCol w="1116419">
                  <a:extLst>
                    <a:ext uri="{9D8B030D-6E8A-4147-A177-3AD203B41FA5}">
                      <a16:colId xmlns:a16="http://schemas.microsoft.com/office/drawing/2014/main" val="625944854"/>
                    </a:ext>
                  </a:extLst>
                </a:gridCol>
                <a:gridCol w="912385">
                  <a:extLst>
                    <a:ext uri="{9D8B030D-6E8A-4147-A177-3AD203B41FA5}">
                      <a16:colId xmlns:a16="http://schemas.microsoft.com/office/drawing/2014/main" val="669405393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Багыттын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аталышы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Суммасы, сом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Долбоордун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саны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2769963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y-KG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объекты </a:t>
                      </a:r>
                      <a:endParaRPr lang="ky-K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y-KG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103387579</a:t>
                      </a:r>
                      <a:endParaRPr lang="ky-K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0477369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строительства и ремонт спортивных сооружений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y-KG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3000700</a:t>
                      </a:r>
                      <a:endParaRPr lang="ky-K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3962988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y-KG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инфраструктурные проекты </a:t>
                      </a:r>
                      <a:endParaRPr lang="ky-K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y-KG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28277300</a:t>
                      </a:r>
                      <a:endParaRPr lang="ky-K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49853502"/>
                  </a:ext>
                </a:extLst>
              </a:tr>
              <a:tr h="23168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энергетика (освещение и другое)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4967600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3217806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y-KG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дорог </a:t>
                      </a:r>
                      <a:endParaRPr lang="ky-K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y-KG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12704900</a:t>
                      </a:r>
                      <a:endParaRPr lang="ky-K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5269444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y-KG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Питьевая вода </a:t>
                      </a:r>
                      <a:endParaRPr lang="ky-K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y-KG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5546100</a:t>
                      </a:r>
                      <a:endParaRPr lang="ky-K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7298551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y-KG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Ирригация </a:t>
                      </a:r>
                      <a:endParaRPr lang="ky-K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y-KG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9541800</a:t>
                      </a:r>
                      <a:endParaRPr lang="ky-K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911473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y-KG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Оборона  </a:t>
                      </a:r>
                      <a:endParaRPr lang="ky-K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y-KG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6423400</a:t>
                      </a:r>
                      <a:endParaRPr lang="ky-K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9406274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y-KG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Предупреждение ЧС </a:t>
                      </a:r>
                      <a:endParaRPr lang="ky-K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y-KG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1304500</a:t>
                      </a:r>
                      <a:endParaRPr lang="ky-K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6794342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y-KG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Кредитование </a:t>
                      </a:r>
                      <a:endParaRPr lang="ky-K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y-KG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65000000</a:t>
                      </a:r>
                      <a:endParaRPr lang="ky-K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090333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y-KG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endParaRPr lang="ky-K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y-KG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14936100</a:t>
                      </a:r>
                      <a:endParaRPr lang="ky-K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304883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y-KG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Скотный рынок  </a:t>
                      </a:r>
                      <a:endParaRPr lang="ky-K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y-KG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44578100</a:t>
                      </a:r>
                      <a:endParaRPr lang="ky-K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1012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y-KG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Ген.план </a:t>
                      </a:r>
                      <a:endParaRPr lang="ky-K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y-KG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5699900</a:t>
                      </a:r>
                      <a:endParaRPr lang="ky-K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9369177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ky-KG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спец техники </a:t>
                      </a:r>
                      <a:endParaRPr lang="ky-K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y-KG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23999900</a:t>
                      </a:r>
                      <a:endParaRPr lang="ky-K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92041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y-KG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помощи </a:t>
                      </a:r>
                      <a:endParaRPr lang="ky-KG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ky-KG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283800</a:t>
                      </a:r>
                      <a:endParaRPr lang="ky-KG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2695364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Операционные расходы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3673290,9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097425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Бардыгы</a:t>
                      </a:r>
                      <a:r>
                        <a:rPr lang="ky-KG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y-KG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333324969,9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4161152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B4F4582-67D4-AD1D-E958-D32BDA62F849}"/>
              </a:ext>
            </a:extLst>
          </p:cNvPr>
          <p:cNvSpPr txBox="1"/>
          <p:nvPr/>
        </p:nvSpPr>
        <p:spPr>
          <a:xfrm>
            <a:off x="709360" y="809282"/>
            <a:ext cx="110918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y-K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Кемин районуну өнүктүрүү фондусунун Байкоочу кеңеши тарабынан 2025-жылга карата жалпысынан фонд тарабынан:</a:t>
            </a:r>
            <a:endParaRPr lang="ru-RU" sz="1600" dirty="0"/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C030FB61-7227-8380-9BFF-749D5CC49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087490"/>
              </p:ext>
            </p:extLst>
          </p:nvPr>
        </p:nvGraphicFramePr>
        <p:xfrm>
          <a:off x="301580" y="1361086"/>
          <a:ext cx="6331584" cy="303822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82434">
                  <a:extLst>
                    <a:ext uri="{9D8B030D-6E8A-4147-A177-3AD203B41FA5}">
                      <a16:colId xmlns:a16="http://schemas.microsoft.com/office/drawing/2014/main" val="2301549740"/>
                    </a:ext>
                  </a:extLst>
                </a:gridCol>
                <a:gridCol w="1837484">
                  <a:extLst>
                    <a:ext uri="{9D8B030D-6E8A-4147-A177-3AD203B41FA5}">
                      <a16:colId xmlns:a16="http://schemas.microsoft.com/office/drawing/2014/main" val="3312372958"/>
                    </a:ext>
                  </a:extLst>
                </a:gridCol>
                <a:gridCol w="1190846">
                  <a:extLst>
                    <a:ext uri="{9D8B030D-6E8A-4147-A177-3AD203B41FA5}">
                      <a16:colId xmlns:a16="http://schemas.microsoft.com/office/drawing/2014/main" val="151997318"/>
                    </a:ext>
                  </a:extLst>
                </a:gridCol>
                <a:gridCol w="882503">
                  <a:extLst>
                    <a:ext uri="{9D8B030D-6E8A-4147-A177-3AD203B41FA5}">
                      <a16:colId xmlns:a16="http://schemas.microsoft.com/office/drawing/2014/main" val="3377905093"/>
                    </a:ext>
                  </a:extLst>
                </a:gridCol>
                <a:gridCol w="882502">
                  <a:extLst>
                    <a:ext uri="{9D8B030D-6E8A-4147-A177-3AD203B41FA5}">
                      <a16:colId xmlns:a16="http://schemas.microsoft.com/office/drawing/2014/main" val="3179168904"/>
                    </a:ext>
                  </a:extLst>
                </a:gridCol>
                <a:gridCol w="855815">
                  <a:extLst>
                    <a:ext uri="{9D8B030D-6E8A-4147-A177-3AD203B41FA5}">
                      <a16:colId xmlns:a16="http://schemas.microsoft.com/office/drawing/2014/main" val="1809289683"/>
                    </a:ext>
                  </a:extLst>
                </a:gridCol>
              </a:tblGrid>
              <a:tr h="8120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Жылдар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Каржылоо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булактары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ky-K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казынасын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пайдалануучулар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тарабынан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бюджетке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чегерүүлөр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 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Жергиликтүү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 Район</a:t>
                      </a:r>
                      <a:r>
                        <a:rPr lang="ky-K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дук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 Област</a:t>
                      </a:r>
                      <a:r>
                        <a:rPr lang="ky-KG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 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4615039"/>
                  </a:ext>
                </a:extLst>
              </a:tr>
              <a:tr h="2603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ky-K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-ж.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ky-KG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 финаннсы министрлиги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0655" algn="l">
                        <a:lnSpc>
                          <a:spcPct val="115000"/>
                        </a:lnSpc>
                        <a:buNone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29567700 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3285945"/>
                  </a:ext>
                </a:extLst>
              </a:tr>
              <a:tr h="2466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ky-KG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ky-KG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Алтынкен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ky-KG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ЖЧКсы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647516966,6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129503393,3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194255090,0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323758483,3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7829935"/>
                  </a:ext>
                </a:extLst>
              </a:tr>
              <a:tr h="2435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ky-KG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ky-KG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Кыргыз Темир Жолу</a:t>
                      </a:r>
                      <a:r>
                        <a:rPr lang="ky-KG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УК МИ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6833,32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1366,7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3489486"/>
                  </a:ext>
                </a:extLst>
              </a:tr>
              <a:tr h="2647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ky-KG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"Кум Добо"</a:t>
                      </a:r>
                      <a:r>
                        <a:rPr lang="ky-K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ЖЧКсы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205718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41143,6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164574,4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1847994"/>
                  </a:ext>
                </a:extLst>
              </a:tr>
              <a:tr h="2551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ky-KG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СапатЖолСтрой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ky-KG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ЖЧКсы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246500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197200,0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8351499"/>
                  </a:ext>
                </a:extLst>
              </a:tr>
              <a:tr h="2445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ky-KG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ky-KG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Нью Софт</a:t>
                      </a:r>
                      <a:r>
                        <a:rPr lang="ky-KG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ЖЧКсы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253791,16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50758,2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203032,9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5054683"/>
                  </a:ext>
                </a:extLst>
              </a:tr>
              <a:tr h="2551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ky-KG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"Фирма "ЗИНИТ"</a:t>
                      </a:r>
                      <a:r>
                        <a:rPr lang="ky-KG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ЖЧКсы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1854542,7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370908,5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1483634,2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0657096"/>
                  </a:ext>
                </a:extLst>
              </a:tr>
              <a:tr h="2445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ky-KG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"Кыргыз Ак-Таш"</a:t>
                      </a:r>
                      <a:r>
                        <a:rPr lang="ky-KG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ЖЧКсы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109078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21815,6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87262,4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8916047"/>
                  </a:ext>
                </a:extLst>
              </a:tr>
              <a:tr h="15409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поступлений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650193429,8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130038686,0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196392843,9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323758483,3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7143747"/>
                  </a:ext>
                </a:extLst>
              </a:tr>
            </a:tbl>
          </a:graphicData>
        </a:graphic>
      </p:graphicFrame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ADEB0273-6485-B83E-A651-7DE9D74837C3}"/>
              </a:ext>
            </a:extLst>
          </p:cNvPr>
          <p:cNvSpPr/>
          <p:nvPr/>
        </p:nvSpPr>
        <p:spPr>
          <a:xfrm>
            <a:off x="6665536" y="2880197"/>
            <a:ext cx="458275" cy="338554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8336A6-C7D9-7C8D-B092-79D0E1B21B64}"/>
              </a:ext>
            </a:extLst>
          </p:cNvPr>
          <p:cNvSpPr txBox="1"/>
          <p:nvPr/>
        </p:nvSpPr>
        <p:spPr>
          <a:xfrm>
            <a:off x="1091526" y="4612559"/>
            <a:ext cx="4971192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Каражаттарды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бөлүштүрүү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долбоорлор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166 662,5 млн сом (50%+)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Өтмө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долбоорлор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(2024–2025-ж.) — 152 990,4 млн сом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Өзгөчө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кырдаалдар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6 853,5 млн сом (3%)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долбоорлору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(МИК) — 2 284,5 млн сом (1%)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Административдик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чыгымдар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4 534,1 млн сом (3%)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2026-жылга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өтүүчү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калдык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33 300,0 млн сом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31712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2655141" y="193422"/>
            <a:ext cx="6909050" cy="465797"/>
          </a:xfrm>
          <a:prstGeom prst="rect">
            <a:avLst/>
          </a:prstGeom>
        </p:spPr>
        <p:txBody>
          <a:bodyPr vert="horz" lIns="147511" tIns="73756" rIns="147511" bIns="7375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ky-KG" sz="3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Өнөр жай</a:t>
            </a:r>
            <a:endParaRPr lang="ru-RU" sz="3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09984" y="4714884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95600" y="1484784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9042" y="749474"/>
            <a:ext cx="1102596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y-KG" dirty="0">
                <a:latin typeface="Times New Roman" panose="02020603050405020304" pitchFamily="18" charset="0"/>
                <a:cs typeface="Times New Roman" pitchFamily="18" charset="0"/>
              </a:rPr>
              <a:t> Райондун </a:t>
            </a:r>
            <a:r>
              <a:rPr lang="ky-KG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өнөр жай ишканалары</a:t>
            </a:r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тарабынан  34 010 389,5  миң сомдук өнөр жай продукциясы өндүрүлүп, 2024-жылдын ушул мезгилине салыштырмалуу 142,5  %ды түздү.  (2024-жыл 12 ай. 23 872 783,2 миӊ.сом).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Өнөр жай өндүрүшүнүн </a:t>
            </a:r>
            <a:r>
              <a:rPr lang="ky-KG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физикалык көлөмүнүн индекси</a:t>
            </a:r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94,6  пайызды түздү.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CEB221-67F1-B684-8C5A-BED530D53369}"/>
              </a:ext>
            </a:extLst>
          </p:cNvPr>
          <p:cNvSpPr txBox="1"/>
          <p:nvPr/>
        </p:nvSpPr>
        <p:spPr>
          <a:xfrm>
            <a:off x="649167" y="1962589"/>
            <a:ext cx="2971627" cy="2246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өндүрүш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ишканалар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Алтынкен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НПЗ Кемин, Терек Таш, КХМЗ, Астра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Энергетикалык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объектилер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Быстровка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Тегирменти ГЭС</a:t>
            </a:r>
          </a:p>
          <a:p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Катталган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юридикалык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жактар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филиалдар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844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Чакан: 731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Орто: 89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B0A174-60B7-CEFD-CDAA-8D4E97BF801A}"/>
              </a:ext>
            </a:extLst>
          </p:cNvPr>
          <p:cNvSpPr txBox="1"/>
          <p:nvPr/>
        </p:nvSpPr>
        <p:spPr>
          <a:xfrm>
            <a:off x="4053067" y="1971783"/>
            <a:ext cx="2971627" cy="26776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Секторлор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тенденциялар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Өсүүдө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текстиль,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тигүү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химия, резина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пластмасса, металл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даяр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Төмөндөөдө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минералдык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кендерди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казуу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тамак-аш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өндүрүшү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кокс, нефть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аффинажы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алтын концентраты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импорт: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банктын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саясатындагы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өзгөрүүлөр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РФге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убактылуу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чектөөлөрдөн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азайган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9E6ED3-6307-C1C4-4E67-7BC8E2E5D4DC}"/>
              </a:ext>
            </a:extLst>
          </p:cNvPr>
          <p:cNvSpPr txBox="1"/>
          <p:nvPr/>
        </p:nvSpPr>
        <p:spPr>
          <a:xfrm>
            <a:off x="7456967" y="1962589"/>
            <a:ext cx="4125364" cy="31085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Инвестициялар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долбоорлор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Этернал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100 МВт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300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жумуш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оруну, 50 млн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Будущего»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мини-ГЭС 6 МВт, Ак-Туз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«ЗЕТ Цемент»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3200 т клинкер, 1400 т цемент, 700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жумуш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оруну, 104 млн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Учкун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ВМ»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жардыргыч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заводу, 60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жумуш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оруну, ~600 млн сом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Альтернативдүү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шамал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станциялары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чакан ГЭС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Инфраструктура: кирпич заводу, асфальт-бетон заводу, автобус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бекеттерин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реконструкциялоо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чарба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25 га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жүзүм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бактары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тамчылатып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сугаруу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11 га мал базары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курулууда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5053DB-2F62-2F6F-39BE-8A8023D6ABFB}"/>
              </a:ext>
            </a:extLst>
          </p:cNvPr>
          <p:cNvSpPr txBox="1"/>
          <p:nvPr/>
        </p:nvSpPr>
        <p:spPr>
          <a:xfrm>
            <a:off x="1186296" y="4941943"/>
            <a:ext cx="4868996" cy="160043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Өнүгүү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перспективасы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Өнөр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стратегиялык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жумуш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орундар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Кайра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жаралуучу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инфраструктурага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инвестициялар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өлкөлүк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инвестициялар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донордук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долбоорлорду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тартуу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Аймактагы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азык-түлүк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коопсуздугун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колдоо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B430D328-D9AD-7356-EE93-69A33414D8D0}"/>
              </a:ext>
            </a:extLst>
          </p:cNvPr>
          <p:cNvCxnSpPr>
            <a:stCxn id="5" idx="2"/>
            <a:endCxn id="12" idx="0"/>
          </p:cNvCxnSpPr>
          <p:nvPr/>
        </p:nvCxnSpPr>
        <p:spPr>
          <a:xfrm flipH="1">
            <a:off x="5538881" y="1672804"/>
            <a:ext cx="773143" cy="298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172B3C2D-C677-F4D5-FF56-4B58036ADA41}"/>
              </a:ext>
            </a:extLst>
          </p:cNvPr>
          <p:cNvCxnSpPr>
            <a:stCxn id="5" idx="2"/>
            <a:endCxn id="14" idx="0"/>
          </p:cNvCxnSpPr>
          <p:nvPr/>
        </p:nvCxnSpPr>
        <p:spPr>
          <a:xfrm>
            <a:off x="6312024" y="1672804"/>
            <a:ext cx="3207625" cy="289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6CD93790-D486-6B9E-0A68-F898814B8E67}"/>
              </a:ext>
            </a:extLst>
          </p:cNvPr>
          <p:cNvCxnSpPr>
            <a:stCxn id="5" idx="2"/>
            <a:endCxn id="17" idx="0"/>
          </p:cNvCxnSpPr>
          <p:nvPr/>
        </p:nvCxnSpPr>
        <p:spPr>
          <a:xfrm flipH="1">
            <a:off x="3620794" y="1672804"/>
            <a:ext cx="2691230" cy="3269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B2EC889E-44FC-1954-F25B-6CDB5CD20D4B}"/>
              </a:ext>
            </a:extLst>
          </p:cNvPr>
          <p:cNvCxnSpPr>
            <a:stCxn id="5" idx="2"/>
            <a:endCxn id="9" idx="0"/>
          </p:cNvCxnSpPr>
          <p:nvPr/>
        </p:nvCxnSpPr>
        <p:spPr>
          <a:xfrm flipH="1">
            <a:off x="2134981" y="1672804"/>
            <a:ext cx="4177043" cy="289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6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B2B28-2957-324A-40D6-44CB4FAB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965" y="280066"/>
            <a:ext cx="10515600" cy="655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чарба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37FCA6-3768-8CC2-8830-C0C9708E9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991"/>
            <a:ext cx="3510516" cy="421226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айдоо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аянты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- 27455 га</a:t>
            </a:r>
          </a:p>
          <a:p>
            <a:pPr marL="361950" lvl="1" indent="95250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- 24263 га</a:t>
            </a:r>
          </a:p>
          <a:p>
            <a:pPr marL="361950" lvl="1" indent="9525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кайрак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- 3192 га</a:t>
            </a:r>
          </a:p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чарба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фондунун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- 5212,85 га</a:t>
            </a:r>
          </a:p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камсыз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болгон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- 19427 га</a:t>
            </a:r>
          </a:p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Багыт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чарба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район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экономикасынын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негизги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таянычы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F2CA08B9-2AF4-C826-8504-52EA4D555E41}"/>
              </a:ext>
            </a:extLst>
          </p:cNvPr>
          <p:cNvSpPr txBox="1">
            <a:spLocks/>
          </p:cNvSpPr>
          <p:nvPr/>
        </p:nvSpPr>
        <p:spPr>
          <a:xfrm>
            <a:off x="4552507" y="1422991"/>
            <a:ext cx="3510516" cy="39517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Жайыттар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инфраструктура</a:t>
            </a:r>
          </a:p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жайыт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аянты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- 174073 га</a:t>
            </a:r>
          </a:p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Жыйналган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каражат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- 6,9 млн сом</a:t>
            </a:r>
          </a:p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Оңдолду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210 км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көпүрө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мал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сугаруучу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 га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жайытка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үрөн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себилди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BB8F3CBC-04A7-7F6E-3910-80D33D0ABE65}"/>
              </a:ext>
            </a:extLst>
          </p:cNvPr>
          <p:cNvSpPr txBox="1">
            <a:spLocks/>
          </p:cNvSpPr>
          <p:nvPr/>
        </p:nvSpPr>
        <p:spPr>
          <a:xfrm>
            <a:off x="8266814" y="1422991"/>
            <a:ext cx="3386470" cy="31968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мунапысы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трансформация</a:t>
            </a:r>
          </a:p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Түшкөн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арыздар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- 347</a:t>
            </a:r>
          </a:p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Каралган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- 275</a:t>
            </a:r>
          </a:p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берилди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- 176</a:t>
            </a:r>
          </a:p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Трансформацияланган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- 26,4 га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A869FC74-752B-E90F-3CFA-1A2BE3602848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 flipH="1">
            <a:off x="2593458" y="935666"/>
            <a:ext cx="3714307" cy="487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6EE5590-433E-1A9C-C3E1-0D62D93A1896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>
            <a:off x="6307765" y="935666"/>
            <a:ext cx="3652284" cy="487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D39FB2AB-B83B-2936-505D-FFA3CFEC266D}"/>
              </a:ext>
            </a:extLst>
          </p:cNvPr>
          <p:cNvCxnSpPr>
            <a:cxnSpLocks/>
            <a:stCxn id="2" idx="2"/>
            <a:endCxn id="4" idx="0"/>
          </p:cNvCxnSpPr>
          <p:nvPr/>
        </p:nvCxnSpPr>
        <p:spPr>
          <a:xfrm>
            <a:off x="6307765" y="935666"/>
            <a:ext cx="0" cy="487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109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58532-19CB-4220-047F-B7171FB51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4F44C-1DB3-C1C7-AD16-13AD5311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814"/>
            <a:ext cx="10515600" cy="78326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чарба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38B471-8F47-0EAC-3290-B3F94CA69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82" y="1516913"/>
            <a:ext cx="2978889" cy="442314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Өсүмдүк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чарбасы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2024–2025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салыштырма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Негизги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тенденциялар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(2025-ж.):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эгиндеринин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жыйымы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төмөндөдү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шарттардын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таасири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Жүгөрү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силоско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+ 6771 тонна</a:t>
            </a:r>
          </a:p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Жашылча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+715 тонна</a:t>
            </a:r>
          </a:p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жылдык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чөп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+10 56 тонна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4A1F5FB3-696F-C68A-B625-5A543D7A056B}"/>
              </a:ext>
            </a:extLst>
          </p:cNvPr>
          <p:cNvSpPr txBox="1">
            <a:spLocks/>
          </p:cNvSpPr>
          <p:nvPr/>
        </p:nvSpPr>
        <p:spPr>
          <a:xfrm>
            <a:off x="3249572" y="1516913"/>
            <a:ext cx="2578403" cy="47385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Үрөн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себүү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дөөлөттүк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колдоо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дотация:</a:t>
            </a:r>
          </a:p>
          <a:p>
            <a:pPr marL="265113" lvl="1" indent="-239713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70% —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дыйкандар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lvl="1" indent="-239713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 —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2025-ж.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себилген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үрөн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65113" lvl="1" indent="-239713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буудай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арпа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178030 тонна</a:t>
            </a:r>
          </a:p>
          <a:p>
            <a:pPr marL="265113" lvl="1" indent="-239713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Жүгөрү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1185,4 тонна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2026-ж.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түшүмүнө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65113" lvl="1" indent="-239713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күздүк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буудай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537 га</a:t>
            </a:r>
          </a:p>
          <a:p>
            <a:pPr marL="265113" lvl="1" indent="-239713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тоңдурма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айдоо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2237 га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96F6A73A-2741-ED7C-56E8-14BE6D47258A}"/>
              </a:ext>
            </a:extLst>
          </p:cNvPr>
          <p:cNvSpPr txBox="1">
            <a:spLocks/>
          </p:cNvSpPr>
          <p:nvPr/>
        </p:nvSpPr>
        <p:spPr>
          <a:xfrm>
            <a:off x="5941834" y="1516913"/>
            <a:ext cx="2886736" cy="47385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Сугат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суу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инфраструктура</a:t>
            </a:r>
          </a:p>
          <a:p>
            <a:pPr marL="0" indent="0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Чарба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аралык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каналдар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70,5 км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Ички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каналдар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554 км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2025-ж.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оңдолгон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65113" lvl="1" indent="-239713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механикалык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тазалоо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178,5 км</a:t>
            </a:r>
          </a:p>
          <a:p>
            <a:pPr marL="265113" lvl="1" indent="-239713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тазалоо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49,8 км</a:t>
            </a:r>
          </a:p>
          <a:p>
            <a:pPr marL="0" indent="0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Сугатка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65113" lvl="1" indent="-239713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— 105,0 млн м³</a:t>
            </a:r>
          </a:p>
          <a:p>
            <a:pPr marL="265113" lvl="1" indent="-239713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аткарылыш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128,7 млн м³ (123%)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E7CD4FE0-97CD-8B15-48A3-FE07D8D89F99}"/>
              </a:ext>
            </a:extLst>
          </p:cNvPr>
          <p:cNvSpPr txBox="1">
            <a:spLocks/>
          </p:cNvSpPr>
          <p:nvPr/>
        </p:nvSpPr>
        <p:spPr>
          <a:xfrm>
            <a:off x="8973879" y="1516914"/>
            <a:ext cx="3071039" cy="47385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Сууну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үнөмдөө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тамчылатып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сугаруу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Тамчылатып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сугаруу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65113" lvl="1" indent="-179388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69,2 га</a:t>
            </a:r>
          </a:p>
          <a:p>
            <a:pPr marL="265113" lvl="1" indent="-179388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ичинде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27063" lvl="2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жүзүм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25 га</a:t>
            </a:r>
          </a:p>
          <a:p>
            <a:pPr marL="627063" lvl="2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25 га</a:t>
            </a:r>
          </a:p>
          <a:p>
            <a:pPr marL="627063" lvl="2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жашылча-жемиш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10,2 га</a:t>
            </a:r>
          </a:p>
          <a:p>
            <a:pPr marL="0" indent="0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инвестиция — 11 794,4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</a:t>
            </a:r>
          </a:p>
          <a:p>
            <a:pPr marL="0" indent="0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Чым-Коргон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АА — 38,6 га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пилоттук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долбоор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Натыйжа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сууну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үнөмдөө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түшүмдүүлүктүн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өсүшү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EBE11F92-FBB5-FCDD-6D7A-661F58897502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 flipH="1">
            <a:off x="1636527" y="1049080"/>
            <a:ext cx="4459473" cy="467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15EEFB47-4F91-9564-0059-C8B461ECD8F6}"/>
              </a:ext>
            </a:extLst>
          </p:cNvPr>
          <p:cNvCxnSpPr>
            <a:cxnSpLocks/>
            <a:stCxn id="2" idx="2"/>
            <a:endCxn id="4" idx="0"/>
          </p:cNvCxnSpPr>
          <p:nvPr/>
        </p:nvCxnSpPr>
        <p:spPr>
          <a:xfrm flipH="1">
            <a:off x="4538774" y="1049080"/>
            <a:ext cx="1557226" cy="467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10BC733-C5B7-F3AA-5398-004BA14E0F3D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>
            <a:off x="6096000" y="1049080"/>
            <a:ext cx="1289202" cy="467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F2D17684-AB43-E85F-CD00-0BFCC905F3BD}"/>
              </a:ext>
            </a:extLst>
          </p:cNvPr>
          <p:cNvCxnSpPr>
            <a:cxnSpLocks/>
            <a:stCxn id="2" idx="2"/>
            <a:endCxn id="6" idx="0"/>
          </p:cNvCxnSpPr>
          <p:nvPr/>
        </p:nvCxnSpPr>
        <p:spPr>
          <a:xfrm>
            <a:off x="6096000" y="1049080"/>
            <a:ext cx="4413399" cy="467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795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1A98A-38D7-63E7-AA20-ABEAD28F3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6CE99-5005-2B09-5CAC-8C06F6B3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54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чарба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87A1D5-00B3-F02A-7AF8-6D0E959EC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72" y="1314910"/>
            <a:ext cx="3784970" cy="335278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чарбасы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сан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динамика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мүйүздүү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 - 27790 баш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Кой-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эчки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- 103558 баш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Жылкы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- 13537 баш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канаттуулары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    +22 160 баш (138%)</a:t>
            </a:r>
          </a:p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Өсүш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фермасынын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кириши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шартталган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C0F3BCF8-1A81-5330-A321-9030C0C07CCF}"/>
              </a:ext>
            </a:extLst>
          </p:cNvPr>
          <p:cNvSpPr txBox="1">
            <a:spLocks/>
          </p:cNvSpPr>
          <p:nvPr/>
        </p:nvSpPr>
        <p:spPr>
          <a:xfrm>
            <a:off x="555772" y="4899851"/>
            <a:ext cx="4657060" cy="16551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чарбасынын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өндүрүмү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(2024–2025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 — +6%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+2%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Жумуртка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+17%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+2%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1AD0C401-ADAC-9370-D72C-396CF6FE2E2A}"/>
              </a:ext>
            </a:extLst>
          </p:cNvPr>
          <p:cNvSpPr txBox="1">
            <a:spLocks/>
          </p:cNvSpPr>
          <p:nvPr/>
        </p:nvSpPr>
        <p:spPr>
          <a:xfrm>
            <a:off x="4627044" y="1292747"/>
            <a:ext cx="3647743" cy="337494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Ветеринария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коопсуздук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Эмдөөдөн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өткөн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 — 437 339 баш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Бруцеллез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текшерүү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125–143%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балык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чарба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44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чарба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иштейт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Кой-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эчки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29 327 баш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83922B44-28DF-525B-E8C9-0AB06AABFF05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 flipH="1">
            <a:off x="2448257" y="1130588"/>
            <a:ext cx="3647743" cy="184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886F565F-6FFF-1ED4-10F4-AD6E3D0CEFBC}"/>
              </a:ext>
            </a:extLst>
          </p:cNvPr>
          <p:cNvCxnSpPr>
            <a:cxnSpLocks/>
            <a:stCxn id="2" idx="2"/>
            <a:endCxn id="4" idx="0"/>
          </p:cNvCxnSpPr>
          <p:nvPr/>
        </p:nvCxnSpPr>
        <p:spPr>
          <a:xfrm flipH="1">
            <a:off x="2884302" y="1130588"/>
            <a:ext cx="3211698" cy="3769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7021F6CF-ED53-AF43-D837-6AEDFFFBF34E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>
            <a:off x="6096000" y="1130588"/>
            <a:ext cx="354916" cy="162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3AA8F932-B691-2DAA-18E0-A5EE5CED06F0}"/>
              </a:ext>
            </a:extLst>
          </p:cNvPr>
          <p:cNvSpPr txBox="1"/>
          <p:nvPr/>
        </p:nvSpPr>
        <p:spPr>
          <a:xfrm>
            <a:off x="5301989" y="4926649"/>
            <a:ext cx="5064755" cy="14388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7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Чым-Коргон</a:t>
            </a:r>
            <a:r>
              <a:rPr lang="ru-RU" sz="1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га мал </a:t>
            </a:r>
            <a:r>
              <a:rPr lang="ru-RU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базарынын</a:t>
            </a:r>
            <a:r>
              <a:rPr 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курулушу</a:t>
            </a:r>
            <a:endParaRPr lang="ru-RU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Суммасы</a:t>
            </a:r>
            <a:r>
              <a:rPr 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50,18 млн сом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Каржылоо</a:t>
            </a:r>
            <a:r>
              <a:rPr 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Кемин </a:t>
            </a:r>
            <a:r>
              <a:rPr lang="ru-RU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районунун</a:t>
            </a:r>
            <a:r>
              <a:rPr 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өнүктүрүү</a:t>
            </a:r>
            <a:r>
              <a:rPr 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Аткаруучу</a:t>
            </a:r>
            <a:r>
              <a:rPr 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МИ «</a:t>
            </a:r>
            <a:r>
              <a:rPr lang="ru-RU" sz="17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КыргызСтройСервис</a:t>
            </a:r>
            <a:r>
              <a:rPr 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3B429393-60F1-5886-8789-E4D9D4EEBCF9}"/>
              </a:ext>
            </a:extLst>
          </p:cNvPr>
          <p:cNvCxnSpPr>
            <a:stCxn id="50" idx="0"/>
            <a:endCxn id="46" idx="1"/>
          </p:cNvCxnSpPr>
          <p:nvPr/>
        </p:nvCxnSpPr>
        <p:spPr>
          <a:xfrm flipV="1">
            <a:off x="7834367" y="3274945"/>
            <a:ext cx="779664" cy="1651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23731279-F7B0-66E7-8FC5-B625D8F843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603" t="18850" r="36337" b="10698"/>
          <a:stretch>
            <a:fillRect/>
          </a:stretch>
        </p:blipFill>
        <p:spPr>
          <a:xfrm>
            <a:off x="8614031" y="1292747"/>
            <a:ext cx="2806995" cy="39643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2460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55640" y="188640"/>
            <a:ext cx="770485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715342" y="327789"/>
            <a:ext cx="6909050" cy="585798"/>
          </a:xfrm>
          <a:prstGeom prst="rect">
            <a:avLst/>
          </a:prstGeom>
        </p:spPr>
        <p:txBody>
          <a:bodyPr vert="horz" lIns="147511" tIns="73756" rIns="147511" bIns="7375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ky-KG" sz="3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Жаңы жумуш орун</a:t>
            </a:r>
            <a:endParaRPr lang="ru-RU" sz="3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09984" y="4714884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8949" y="913587"/>
            <a:ext cx="9930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2025-жылдын 12 айында  район боюнча жалпысынан </a:t>
            </a:r>
            <a:r>
              <a:rPr lang="ky-K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667 жаӊы жумуш орун</a:t>
            </a:r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түзүлдү,</a:t>
            </a:r>
          </a:p>
          <a:p>
            <a:pPr algn="ctr"/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анын ичинен экономиканын формалдуу эмес секторунда 133 жумуш орду</a:t>
            </a:r>
            <a:endParaRPr lang="ru-RU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F2097FAC-9126-96B4-C04E-719E1167F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671259"/>
              </p:ext>
            </p:extLst>
          </p:nvPr>
        </p:nvGraphicFramePr>
        <p:xfrm>
          <a:off x="2787576" y="1685180"/>
          <a:ext cx="6523118" cy="201168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324337">
                  <a:extLst>
                    <a:ext uri="{9D8B030D-6E8A-4147-A177-3AD203B41FA5}">
                      <a16:colId xmlns:a16="http://schemas.microsoft.com/office/drawing/2014/main" val="3947137599"/>
                    </a:ext>
                  </a:extLst>
                </a:gridCol>
                <a:gridCol w="1307805">
                  <a:extLst>
                    <a:ext uri="{9D8B030D-6E8A-4147-A177-3AD203B41FA5}">
                      <a16:colId xmlns:a16="http://schemas.microsoft.com/office/drawing/2014/main" val="23815094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087649200"/>
                    </a:ext>
                  </a:extLst>
                </a:gridCol>
                <a:gridCol w="956930">
                  <a:extLst>
                    <a:ext uri="{9D8B030D-6E8A-4147-A177-3AD203B41FA5}">
                      <a16:colId xmlns:a16="http://schemas.microsoft.com/office/drawing/2014/main" val="4149930969"/>
                    </a:ext>
                  </a:extLst>
                </a:gridCol>
                <a:gridCol w="999460">
                  <a:extLst>
                    <a:ext uri="{9D8B030D-6E8A-4147-A177-3AD203B41FA5}">
                      <a16:colId xmlns:a16="http://schemas.microsoft.com/office/drawing/2014/main" val="1420558123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1144687737"/>
                    </a:ext>
                  </a:extLst>
                </a:gridCol>
                <a:gridCol w="935665">
                  <a:extLst>
                    <a:ext uri="{9D8B030D-6E8A-4147-A177-3AD203B41FA5}">
                      <a16:colId xmlns:a16="http://schemas.microsoft.com/office/drawing/2014/main" val="24292006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ЖӨБО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аталышы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71755" algn="ctr">
                        <a:buNone/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Өнөр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" algn="ctr">
                        <a:buNone/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 кызмат көрсөтүү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Экономиканын формалдуу эмес сектору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y-KG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Жалпы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81120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Кемин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шаары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4599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Орловка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шаары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7958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Чым-Коргон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а/а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2431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Кызыл-Октябрь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5035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ӊ-Кемин  а/а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6850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Кичи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-Кемин  а/а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7390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ky-KG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Бардыгы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ky-KG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9110855"/>
                  </a:ext>
                </a:extLst>
              </a:tr>
            </a:tbl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Диаграмма 5">
                <a:extLst>
                  <a:ext uri="{FF2B5EF4-FFF2-40B4-BE49-F238E27FC236}">
                    <a16:creationId xmlns:a16="http://schemas.microsoft.com/office/drawing/2014/main" id="{D5CCAD19-0A97-7AC8-EB90-D304F1CAE3B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71547685"/>
                  </p:ext>
                </p:extLst>
              </p:nvPr>
            </p:nvGraphicFramePr>
            <p:xfrm>
              <a:off x="3763135" y="3830637"/>
              <a:ext cx="4572000" cy="2743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Диаграмма 5">
                <a:extLst>
                  <a:ext uri="{FF2B5EF4-FFF2-40B4-BE49-F238E27FC236}">
                    <a16:creationId xmlns:a16="http://schemas.microsoft.com/office/drawing/2014/main" id="{D5CCAD19-0A97-7AC8-EB90-D304F1CAE3B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63135" y="3830637"/>
                <a:ext cx="4572000" cy="274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4155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>
            <a:extLst>
              <a:ext uri="{FF2B5EF4-FFF2-40B4-BE49-F238E27FC236}">
                <a16:creationId xmlns:a16="http://schemas.microsoft.com/office/drawing/2014/main" id="{AC2CB8AC-BF44-69ED-A5D7-F892E8940004}"/>
              </a:ext>
            </a:extLst>
          </p:cNvPr>
          <p:cNvSpPr txBox="1">
            <a:spLocks/>
          </p:cNvSpPr>
          <p:nvPr/>
        </p:nvSpPr>
        <p:spPr>
          <a:xfrm>
            <a:off x="733646" y="1382222"/>
            <a:ext cx="10685721" cy="47740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2025-жылы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аткарылган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202 628,9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2024-жылга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салыштырмалуу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102,7 %</a:t>
            </a:r>
          </a:p>
          <a:p>
            <a:pPr marL="0" indent="0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ЖӨБОлор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Кызыл-Октябрь АА — 64 475,6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 (268,4%)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Чым-Коргон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АА — 50 285,1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 (131,4%)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Кемин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32 881,8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 (94,8%)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-Кемин АА — 25 079,2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 (93,2%)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Орловка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21 753,0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 (35,8%)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-Кемин АА — 8 154,2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 (64,5%)</a:t>
            </a:r>
          </a:p>
          <a:p>
            <a:pPr marL="0" indent="0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Жыйынтык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Муниципалдык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деңгээлде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жакшыртуу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иштери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туруктуу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жүргүзүлүүдө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DC42500-DD99-5FF5-9ABE-8877C9A1BDBE}"/>
              </a:ext>
            </a:extLst>
          </p:cNvPr>
          <p:cNvSpPr txBox="1">
            <a:spLocks/>
          </p:cNvSpPr>
          <p:nvPr/>
        </p:nvSpPr>
        <p:spPr>
          <a:xfrm>
            <a:off x="893134" y="193422"/>
            <a:ext cx="10802679" cy="1008057"/>
          </a:xfrm>
          <a:prstGeom prst="rect">
            <a:avLst/>
          </a:prstGeom>
        </p:spPr>
        <p:txBody>
          <a:bodyPr vert="horz" lIns="147511" tIns="73756" rIns="147511" bIns="7375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ЖӨБО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тарабынан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капиталдык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утурумдук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оңдоолор</a:t>
            </a:r>
            <a:endParaRPr lang="ru-RU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539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FCF31-F415-AFB9-8A10-C946DC277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2047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Негизги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инвестициялар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FD0D23-FC39-74EA-15B4-D9FFF961E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28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2025-жылы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инвестициялардын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көлөмү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3 756 851,0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2024-жылга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салыштырмалуу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32,5 %</a:t>
            </a:r>
          </a:p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Төмөндөөнүн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негизги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себеби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2024-жылы «Терек Таш»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ЖЧКсы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тарабынан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клинкер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өндүрүүчү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заводдун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курулушу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аяктаган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2024-жылдагы инвестиция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көлөмү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11 163 726,7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</a:t>
            </a:r>
          </a:p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Баалоо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2025-жылдагы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көрсөткүч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долбоордун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жоктугу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түшүндүрүлөт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реалдуу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активдүүлүк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сакталган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9265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81357-E4A2-0DC3-EEAD-B7B9C2CD1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6354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Шаар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куруу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турак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инвестициялык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пландоо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AA6DC1-9941-0EF6-B476-319C4977B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68425"/>
            <a:ext cx="5562600" cy="2788905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Кемин-Сити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шаарынын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курулушу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Бирдиктүү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Кемин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райондук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администрациясы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ашыруучу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Градстройресурс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ЖЧК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Шаар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концепциясынын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долбоору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иштелип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чыгып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Президентинин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башкармалыгына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сунуштоого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даярдалууда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82322AB-0D2E-E07D-E257-8CD8EB3B02E1}"/>
              </a:ext>
            </a:extLst>
          </p:cNvPr>
          <p:cNvSpPr txBox="1">
            <a:spLocks/>
          </p:cNvSpPr>
          <p:nvPr/>
        </p:nvSpPr>
        <p:spPr>
          <a:xfrm>
            <a:off x="2892944" y="4770785"/>
            <a:ext cx="5562600" cy="172208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Натыйжа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курулушунун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өсүшү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Шаардык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пландоонун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системалашуусу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Инвестициялык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жагымдуулуктун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жогорулашы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2DA1D017-8024-EE11-EB53-D392C3F0A43B}"/>
              </a:ext>
            </a:extLst>
          </p:cNvPr>
          <p:cNvSpPr txBox="1">
            <a:spLocks/>
          </p:cNvSpPr>
          <p:nvPr/>
        </p:nvSpPr>
        <p:spPr>
          <a:xfrm>
            <a:off x="6390167" y="1368425"/>
            <a:ext cx="5268433" cy="3097249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курулушу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(2025-ж., январь–декабрь):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пайдаланууга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берилди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аянты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6175,1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чарчы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метр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Курулуш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көлөмү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141784,1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2024-жылга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салыштырмалуу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жайлардын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— 2,3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(2024-ж.: 23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2680,0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чарчы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метр)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BC8FA028-13FD-42B2-D4D2-D804E3B36CD7}"/>
              </a:ext>
            </a:extLst>
          </p:cNvPr>
          <p:cNvCxnSpPr>
            <a:stCxn id="3" idx="2"/>
            <a:endCxn id="4" idx="0"/>
          </p:cNvCxnSpPr>
          <p:nvPr/>
        </p:nvCxnSpPr>
        <p:spPr>
          <a:xfrm>
            <a:off x="3314700" y="4157330"/>
            <a:ext cx="2359544" cy="613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A80031D5-7DF5-56D7-9D70-19E84DB554CE}"/>
              </a:ext>
            </a:extLst>
          </p:cNvPr>
          <p:cNvCxnSpPr>
            <a:stCxn id="5" idx="2"/>
            <a:endCxn id="4" idx="0"/>
          </p:cNvCxnSpPr>
          <p:nvPr/>
        </p:nvCxnSpPr>
        <p:spPr>
          <a:xfrm flipH="1">
            <a:off x="5674244" y="4465674"/>
            <a:ext cx="3350140" cy="305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727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22E6C05B-54EB-F374-393B-19076B5FAC4C}"/>
              </a:ext>
            </a:extLst>
          </p:cNvPr>
          <p:cNvCxnSpPr>
            <a:cxnSpLocks/>
            <a:stCxn id="2" idx="2"/>
            <a:endCxn id="9" idx="1"/>
          </p:cNvCxnSpPr>
          <p:nvPr/>
        </p:nvCxnSpPr>
        <p:spPr>
          <a:xfrm>
            <a:off x="4087389" y="1033185"/>
            <a:ext cx="4067232" cy="1249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B9934-2E60-86DF-EBED-C7097CB70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91" y="206580"/>
            <a:ext cx="7752796" cy="82660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Аймакты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өнүктүрүү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жашоо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шарттары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332D199E-8E7C-B60A-EB7E-FAEE36773B1E}"/>
              </a:ext>
            </a:extLst>
          </p:cNvPr>
          <p:cNvSpPr txBox="1">
            <a:spLocks/>
          </p:cNvSpPr>
          <p:nvPr/>
        </p:nvSpPr>
        <p:spPr>
          <a:xfrm>
            <a:off x="406585" y="1284893"/>
            <a:ext cx="3548838" cy="247903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Асфальт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төшөө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иштеринин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мисалдары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lvl="1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Чүй-Көпүрө-Бейшеке-Боролдой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0,68 км – 4 223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сом, 1,32 км – 8 053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</a:t>
            </a:r>
          </a:p>
          <a:p>
            <a:pPr marL="361950" lvl="1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Кемин-Ильич-Ак-Туз: 2 км – 13 014,8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</a:t>
            </a:r>
          </a:p>
          <a:p>
            <a:pPr marL="361950" lvl="1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Ак-Туз: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Э.Арсалиев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Я.Алиева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көчөлөрү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 км, 23 716,9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</a:t>
            </a: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Орто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учурдагы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оңдоо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жумуштары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26 657,8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</a:t>
            </a:r>
          </a:p>
          <a:p>
            <a:pPr marL="0" indent="0">
              <a:buNone/>
            </a:pP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Капиталдык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салымдар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14 768,5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 (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мисалы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Орловка-Маданият-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Шамшы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1,957 км)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9F3D4F05-51C3-1341-7277-83F702BF7579}"/>
              </a:ext>
            </a:extLst>
          </p:cNvPr>
          <p:cNvSpPr txBox="1">
            <a:spLocks/>
          </p:cNvSpPr>
          <p:nvPr/>
        </p:nvSpPr>
        <p:spPr>
          <a:xfrm>
            <a:off x="8154621" y="206580"/>
            <a:ext cx="3548839" cy="415276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Жолдордун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категориясы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инфраструктура</a:t>
            </a:r>
          </a:p>
          <a:p>
            <a:pPr marL="0" indent="0">
              <a:buNone/>
            </a:pP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Категориялары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– 65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  <a:p>
            <a:pPr marL="228600" lvl="1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– 20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  <a:p>
            <a:pPr marL="228600" lvl="1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– 238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  <a:p>
            <a:pPr marL="228600" lvl="1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– 55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  <a:p>
            <a:pPr marL="0" indent="0">
              <a:buNone/>
            </a:pP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Көпүрөлөр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конструкциялар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lvl="1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Көпүрөлөр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35</a:t>
            </a:r>
          </a:p>
          <a:p>
            <a:pPr marL="265113" lvl="1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Трубалар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297</a:t>
            </a:r>
          </a:p>
          <a:p>
            <a:pPr marL="265113" lvl="1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үйлөр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11</a:t>
            </a: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2025-жыл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ичинде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аткарылган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жумуштар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lvl="1" indent="-265113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57 698,15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</a:t>
            </a:r>
          </a:p>
          <a:p>
            <a:pPr marL="265113" lvl="1" indent="-265113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Кышкы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тейлөө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11 996,5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</a:t>
            </a:r>
          </a:p>
          <a:p>
            <a:pPr marL="265113" lvl="1" indent="-265113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Күнүмдүк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жумуштар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18342,1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</a:t>
            </a:r>
          </a:p>
          <a:p>
            <a:pPr marL="265113" lvl="1" indent="-265113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Жайкы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тейлөө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313,0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</a:t>
            </a:r>
          </a:p>
          <a:p>
            <a:pPr marL="265113" lvl="1" indent="-265113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кап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оңдоо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28 906,9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29576D54-60E7-AB95-783D-2921C918553E}"/>
              </a:ext>
            </a:extLst>
          </p:cNvPr>
          <p:cNvCxnSpPr>
            <a:cxnSpLocks/>
            <a:stCxn id="2" idx="2"/>
            <a:endCxn id="4" idx="0"/>
          </p:cNvCxnSpPr>
          <p:nvPr/>
        </p:nvCxnSpPr>
        <p:spPr>
          <a:xfrm flipH="1">
            <a:off x="2181004" y="1033185"/>
            <a:ext cx="1906385" cy="251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5DC46BF8-3C5E-0DF1-FC67-9B5AF988D22B}"/>
              </a:ext>
            </a:extLst>
          </p:cNvPr>
          <p:cNvCxnSpPr>
            <a:cxnSpLocks/>
            <a:stCxn id="2" idx="2"/>
            <a:endCxn id="10" idx="0"/>
          </p:cNvCxnSpPr>
          <p:nvPr/>
        </p:nvCxnSpPr>
        <p:spPr>
          <a:xfrm flipH="1">
            <a:off x="2181003" y="1033185"/>
            <a:ext cx="1906386" cy="2918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2">
            <a:extLst>
              <a:ext uri="{FF2B5EF4-FFF2-40B4-BE49-F238E27FC236}">
                <a16:creationId xmlns:a16="http://schemas.microsoft.com/office/drawing/2014/main" id="{8B9CA2B2-D23A-D5FD-AF45-B2DD357F0472}"/>
              </a:ext>
            </a:extLst>
          </p:cNvPr>
          <p:cNvSpPr txBox="1">
            <a:spLocks/>
          </p:cNvSpPr>
          <p:nvPr/>
        </p:nvSpPr>
        <p:spPr>
          <a:xfrm>
            <a:off x="406584" y="3951838"/>
            <a:ext cx="3548837" cy="247903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Жүк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жүргүнчү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ташуу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Жүк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ташуу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көлөмү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(2025)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375,6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тонна, 2024-жылга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салыштырмалуу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+5,9%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Жүргүнчү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ташуу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көлөмү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(авто)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3 069,0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адам,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+1,8%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Негизги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автожол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тейлөө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ишканалары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№32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№34</a:t>
            </a:r>
          </a:p>
          <a:p>
            <a:pPr marL="265113" lvl="1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№32: 361 км (эл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аралык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48 км,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153 км,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жергиликтүү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160 км)</a:t>
            </a:r>
          </a:p>
          <a:p>
            <a:pPr marL="265113" lvl="1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№34: 62,1 км (эл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аралык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7 км,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30,1 км,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жергиликтүү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25 км)</a:t>
            </a:r>
          </a:p>
        </p:txBody>
      </p:sp>
      <p:sp>
        <p:nvSpPr>
          <p:cNvPr id="38" name="Объект 2">
            <a:extLst>
              <a:ext uri="{FF2B5EF4-FFF2-40B4-BE49-F238E27FC236}">
                <a16:creationId xmlns:a16="http://schemas.microsoft.com/office/drawing/2014/main" id="{82F4A518-6756-17BA-7282-545729380436}"/>
              </a:ext>
            </a:extLst>
          </p:cNvPr>
          <p:cNvSpPr txBox="1">
            <a:spLocks/>
          </p:cNvSpPr>
          <p:nvPr/>
        </p:nvSpPr>
        <p:spPr>
          <a:xfrm>
            <a:off x="4146255" y="1284894"/>
            <a:ext cx="3817532" cy="26669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Жол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инфраструктурасы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шаар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айылдар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Кемин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шаары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Ленин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көчөсү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Ладышев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Бакеев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көчөлөрүнө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капиталдык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оңдоо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Кызыл-Октябрь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айыл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аймагы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lvl="1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Кашкелен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Сматова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Новая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көчөлөрү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1 684 м</a:t>
            </a:r>
          </a:p>
          <a:p>
            <a:pPr marL="361950" lvl="1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-Арык – Манас,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Тынчтык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Жолчулар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Казыбаев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1 438 м</a:t>
            </a:r>
          </a:p>
          <a:p>
            <a:pPr marL="361950" lvl="1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Дорожное – Алиева,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Шабдан-Ата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840 м</a:t>
            </a:r>
          </a:p>
          <a:p>
            <a:pPr marL="361950" lvl="1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Жаңы-Алыш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Сарыпбек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Искак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Керималы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1 710 м</a:t>
            </a:r>
          </a:p>
          <a:p>
            <a:pPr marL="361950" lvl="1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Ак-Бекет – тротуар: 1 800 м</a:t>
            </a:r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FA3266FB-15FE-0A04-4CE5-5F93B14B0B63}"/>
              </a:ext>
            </a:extLst>
          </p:cNvPr>
          <p:cNvCxnSpPr>
            <a:cxnSpLocks/>
            <a:stCxn id="2" idx="2"/>
            <a:endCxn id="57" idx="0"/>
          </p:cNvCxnSpPr>
          <p:nvPr/>
        </p:nvCxnSpPr>
        <p:spPr>
          <a:xfrm>
            <a:off x="4087389" y="1033185"/>
            <a:ext cx="1967632" cy="3078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бъект 2">
            <a:extLst>
              <a:ext uri="{FF2B5EF4-FFF2-40B4-BE49-F238E27FC236}">
                <a16:creationId xmlns:a16="http://schemas.microsoft.com/office/drawing/2014/main" id="{590B60A7-8102-01D8-4EE1-D092F65A53A5}"/>
              </a:ext>
            </a:extLst>
          </p:cNvPr>
          <p:cNvSpPr txBox="1">
            <a:spLocks/>
          </p:cNvSpPr>
          <p:nvPr/>
        </p:nvSpPr>
        <p:spPr>
          <a:xfrm>
            <a:off x="4146255" y="4112149"/>
            <a:ext cx="3817532" cy="194575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Коомдук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аялдамалар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Эски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коомдук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аялдамалар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демонтаждалып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жаңы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аялдамалар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курулду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аялдама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16,6 млн сом</a:t>
            </a:r>
          </a:p>
          <a:p>
            <a:pPr lvl="1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2024-жылы – 23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аялдама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2025-жылы – 19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аялдама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экрандар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орнотулду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Кемин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Орловка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шаарлары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130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54405-6E61-ABBE-1C9C-F4D6FD41D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187"/>
            <a:ext cx="10515600" cy="655601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Райондун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өнүгүүсүнүн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мүнөздөмөсү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44BE83-3230-D0D5-3660-EEA758166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386" y="1455353"/>
            <a:ext cx="5392479" cy="435133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2025-жылы Кемин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районунун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социалдык-экономикалык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өнүгүүсү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Негизги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экономикалык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көрсөткүчтөрдүн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туруктуу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өсүшү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Приоритеттүү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инвестициялык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долбоорлордун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ишке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ашырылышы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Салыктык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түшүүлөрдүн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бюджеттин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кирешелеринин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өсүшү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Жаңы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жумуш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орундарын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түзүү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органдардын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системалуу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башкаруу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иши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034A4D90-0DCE-B25D-4007-52945BC082B1}"/>
              </a:ext>
            </a:extLst>
          </p:cNvPr>
          <p:cNvSpPr txBox="1">
            <a:spLocks/>
          </p:cNvSpPr>
          <p:nvPr/>
        </p:nvSpPr>
        <p:spPr>
          <a:xfrm>
            <a:off x="6234227" y="1444723"/>
            <a:ext cx="5392479" cy="43513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Райондук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администрациянын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ролу</a:t>
            </a:r>
          </a:p>
          <a:p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Аймактын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өнүгүүсүн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башкаруу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Инвестициялык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калыптандыруу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Инвесторлорду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коштоп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жүрүү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Секторлор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аралык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координация</a:t>
            </a:r>
          </a:p>
          <a:p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Облустук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республикалык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түзүмдөр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ара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аракеттенүү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695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1AD295-6CA4-F75E-B727-5F0C23568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тармагы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байланыш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интернет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инфраструктурасы</a:t>
            </a:r>
            <a:endParaRPr lang="ru-RU" sz="3200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C413B69-B0B3-FDE2-EECD-75645AFAC5AE}"/>
              </a:ext>
            </a:extLst>
          </p:cNvPr>
          <p:cNvSpPr txBox="1">
            <a:spLocks/>
          </p:cNvSpPr>
          <p:nvPr/>
        </p:nvSpPr>
        <p:spPr>
          <a:xfrm>
            <a:off x="916171" y="1737599"/>
            <a:ext cx="5179829" cy="40039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тармактарынын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тейлөө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түйүндөрү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бөлүштүрүү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тармактары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Чубалгылар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6/10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410,93 км</a:t>
            </a: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0,4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537,78 км</a:t>
            </a: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Кабель 10/0,4 – 10,9 км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керектелүүсү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178 497,3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кВт/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саат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(план 188 921,8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кВт/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саат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Үнөмдөө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10 424,5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кВт/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саат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жоготуулар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7,7% (план -8,1%)</a:t>
            </a:r>
          </a:p>
          <a:p>
            <a:pPr marL="0" indent="0">
              <a:buNone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Дебитордук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карыздын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өзгөрүшү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46 140,0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 (01.01.2025) → 1 676,4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 (01.01.2026)</a:t>
            </a:r>
          </a:p>
        </p:txBody>
      </p:sp>
      <p:sp>
        <p:nvSpPr>
          <p:cNvPr id="50" name="Объект 2">
            <a:extLst>
              <a:ext uri="{FF2B5EF4-FFF2-40B4-BE49-F238E27FC236}">
                <a16:creationId xmlns:a16="http://schemas.microsoft.com/office/drawing/2014/main" id="{946BF30A-8B08-DF0E-A044-380AF7241055}"/>
              </a:ext>
            </a:extLst>
          </p:cNvPr>
          <p:cNvSpPr txBox="1">
            <a:spLocks/>
          </p:cNvSpPr>
          <p:nvPr/>
        </p:nvSpPr>
        <p:spPr>
          <a:xfrm>
            <a:off x="6315740" y="1737599"/>
            <a:ext cx="5038060" cy="400398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Кыргызтелеком Кемин филиалы: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финансылык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 – 110%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аткарылды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киреше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31,8 млн сом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кызматынын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колдонуучулары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4 955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даана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Жаңы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кошулган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айылдар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Кайынды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Ак-Туз, Тар-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Суу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Энергиялык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индустриялык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объектилерге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интернет линия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тартылды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Этернал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ЖЧКсы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башка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обьектилер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камералар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орнотулду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Самансур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Чым-Коргон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мектептери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Алмалуу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бакчасы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Кыз-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Куйоо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айылында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панорамалык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камера</a:t>
            </a:r>
          </a:p>
        </p:txBody>
      </p:sp>
    </p:spTree>
    <p:extLst>
      <p:ext uri="{BB962C8B-B14F-4D97-AF65-F5344CB8AC3E}">
        <p14:creationId xmlns:p14="http://schemas.microsoft.com/office/powerpoint/2010/main" val="382833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72B47-913A-4FFB-932F-4DD908B56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Президентинин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Улуттук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тазалык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күнү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2023-2025-жылдар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мезгилине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тиричилик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калдыктарын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иштетүү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натыйжалуу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инфраструктура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түзүү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иш-аракеттер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39B8BB-4331-C301-C3D1-6E9FE68998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райондук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тарабынан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2025-жылдын 14-мартында №74-т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тескемесин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кабыл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алынган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ишканалар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жергиликтүү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башкаруу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органдары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жергиликтүү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бирдикте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айлыктын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Тазалыкты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сактайлы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урааны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тиешелүү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иш-чаралар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жүргүзүлүп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ишембиликтерге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жалпысынан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13580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катышты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44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катышып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229,5 тонна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таштанды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чыгарылды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139,5 км ирригация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каналдар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тазаланды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ошону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50,000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жүзүм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12,238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бак-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дарактардын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көчөттөрү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отургузулду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37434" y="1825625"/>
            <a:ext cx="4698126" cy="41547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48000" y="-118764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[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2804" y="-401237"/>
            <a:ext cx="51558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3325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ky-K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Кичи-Кемин жана Чым-Коргон айыл өкмөттөрүнүн  муниципалдык ишканалары Кыргыз Республикасынын жергиликтүү өз алдынча башкаруу Союзунун баалоосу менен «Үлгүлүү муниципалдык ишкана» аталды.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06071" y="900848"/>
            <a:ext cx="1209060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Муниципалдык ишканалар</a:t>
            </a:r>
            <a:r>
              <a:rPr lang="ky-KG" alt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иш аракетте...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-4423053" y="0"/>
            <a:ext cx="1987700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44501316"/>
              </p:ext>
            </p:extLst>
          </p:nvPr>
        </p:nvGraphicFramePr>
        <p:xfrm>
          <a:off x="838200" y="1825625"/>
          <a:ext cx="5333999" cy="4351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832">
                  <a:extLst>
                    <a:ext uri="{9D8B030D-6E8A-4147-A177-3AD203B41FA5}">
                      <a16:colId xmlns:a16="http://schemas.microsoft.com/office/drawing/2014/main" val="1380165"/>
                    </a:ext>
                  </a:extLst>
                </a:gridCol>
                <a:gridCol w="1507820">
                  <a:extLst>
                    <a:ext uri="{9D8B030D-6E8A-4147-A177-3AD203B41FA5}">
                      <a16:colId xmlns:a16="http://schemas.microsoft.com/office/drawing/2014/main" val="2975452916"/>
                    </a:ext>
                  </a:extLst>
                </a:gridCol>
                <a:gridCol w="1947696">
                  <a:extLst>
                    <a:ext uri="{9D8B030D-6E8A-4147-A177-3AD203B41FA5}">
                      <a16:colId xmlns:a16="http://schemas.microsoft.com/office/drawing/2014/main" val="1800455619"/>
                    </a:ext>
                  </a:extLst>
                </a:gridCol>
                <a:gridCol w="1621651">
                  <a:extLst>
                    <a:ext uri="{9D8B030D-6E8A-4147-A177-3AD203B41FA5}">
                      <a16:colId xmlns:a16="http://schemas.microsoft.com/office/drawing/2014/main" val="3163557442"/>
                    </a:ext>
                  </a:extLst>
                </a:gridCol>
              </a:tblGrid>
              <a:tr h="3797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700">
                          <a:effectLst/>
                        </a:rPr>
                        <a:t>№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8" marR="41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Муниципалдык ишкананын аталышы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8" marR="41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Көрсөтүлүүчү кызматтардын аталышы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8" marR="41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Ишкананын</a:t>
                      </a:r>
                      <a:r>
                        <a:rPr lang="ru-RU" sz="700" dirty="0">
                          <a:effectLst/>
                        </a:rPr>
                        <a:t> </a:t>
                      </a:r>
                      <a:r>
                        <a:rPr lang="ru-RU" sz="700" dirty="0" err="1">
                          <a:effectLst/>
                        </a:rPr>
                        <a:t>юридикалык</a:t>
                      </a:r>
                      <a:r>
                        <a:rPr lang="ru-RU" sz="700" dirty="0">
                          <a:effectLst/>
                        </a:rPr>
                        <a:t> </a:t>
                      </a:r>
                      <a:r>
                        <a:rPr lang="ru-RU" sz="700" dirty="0" err="1">
                          <a:effectLst/>
                        </a:rPr>
                        <a:t>дареги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8" marR="41278" marT="0" marB="0"/>
                </a:tc>
                <a:extLst>
                  <a:ext uri="{0D108BD9-81ED-4DB2-BD59-A6C34878D82A}">
                    <a16:rowId xmlns:a16="http://schemas.microsoft.com/office/drawing/2014/main" val="1997926780"/>
                  </a:ext>
                </a:extLst>
              </a:tr>
              <a:tr h="3797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7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7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8" marR="41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700">
                          <a:effectLst/>
                        </a:rPr>
                        <a:t>“Кемин тазалык муниципалдык ишканасы”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8" marR="41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700">
                          <a:effectLst/>
                        </a:rPr>
                        <a:t>Таштанды чыгаруу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8" marR="412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700" dirty="0">
                          <a:effectLst/>
                        </a:rPr>
                        <a:t>Кемин шаары Победа көчөсү 29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8" marR="41278" marT="0" marB="0"/>
                </a:tc>
                <a:extLst>
                  <a:ext uri="{0D108BD9-81ED-4DB2-BD59-A6C34878D82A}">
                    <a16:rowId xmlns:a16="http://schemas.microsoft.com/office/drawing/2014/main" val="1967808634"/>
                  </a:ext>
                </a:extLst>
              </a:tr>
              <a:tr h="3797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8" marR="41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700">
                          <a:effectLst/>
                        </a:rPr>
                        <a:t>“Кемин Суу канал муниципалдык ишканасы”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8" marR="41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700">
                          <a:effectLst/>
                        </a:rPr>
                        <a:t>Ичүүчү таза суу менен камсыз кылуу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8" marR="412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700" dirty="0">
                          <a:effectLst/>
                        </a:rPr>
                        <a:t>Кемин шаары Победа көчөсү 29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8" marR="41278" marT="0" marB="0"/>
                </a:tc>
                <a:extLst>
                  <a:ext uri="{0D108BD9-81ED-4DB2-BD59-A6C34878D82A}">
                    <a16:rowId xmlns:a16="http://schemas.microsoft.com/office/drawing/2014/main" val="3118741874"/>
                  </a:ext>
                </a:extLst>
              </a:tr>
              <a:tr h="3797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7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8" marR="412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700">
                          <a:effectLst/>
                        </a:rPr>
                        <a:t>“Орловка суу каналы” муниципалдык ишканасы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8" marR="41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700">
                          <a:effectLst/>
                        </a:rPr>
                        <a:t>таза суу менен камсыз кылуу, канализация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8" marR="41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700">
                          <a:effectLst/>
                        </a:rPr>
                        <a:t>Кемин району, Орловка шаары, Октябрьская көч н/ж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8" marR="41278" marT="0" marB="0"/>
                </a:tc>
                <a:extLst>
                  <a:ext uri="{0D108BD9-81ED-4DB2-BD59-A6C34878D82A}">
                    <a16:rowId xmlns:a16="http://schemas.microsoft.com/office/drawing/2014/main" val="4259978596"/>
                  </a:ext>
                </a:extLst>
              </a:tr>
              <a:tr h="1139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700" dirty="0">
                          <a:effectLst/>
                        </a:rPr>
                        <a:t>4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8" marR="412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700">
                          <a:effectLst/>
                        </a:rPr>
                        <a:t>МИ </a:t>
                      </a:r>
                      <a:r>
                        <a:rPr lang="ru-RU" sz="700">
                          <a:effectLst/>
                        </a:rPr>
                        <a:t>«Кызыл-Октябрь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муниципалдык ишкана»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8" marR="41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700">
                          <a:effectLst/>
                        </a:rPr>
                        <a:t>Жашылдандыруу, корктондуруу. Айлана-чойрону акыр-чикирден тазалоо. Таштандыларды чогултуп жыйноо. Жарыктандыруу ж.б.у.с) жергиликтуу жараандардын мол тушумун жыйноо, талаа иштери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8" marR="41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700">
                          <a:effectLst/>
                        </a:rPr>
                        <a:t>Кемин району, Кызыл-Октябрь а., Пионер  кочосу, №8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8" marR="41278" marT="0" marB="0"/>
                </a:tc>
                <a:extLst>
                  <a:ext uri="{0D108BD9-81ED-4DB2-BD59-A6C34878D82A}">
                    <a16:rowId xmlns:a16="http://schemas.microsoft.com/office/drawing/2014/main" val="3532330567"/>
                  </a:ext>
                </a:extLst>
              </a:tr>
              <a:tr h="933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700">
                          <a:effectLst/>
                        </a:rPr>
                        <a:t> 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7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8" marR="41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y-KG" sz="700">
                          <a:effectLst/>
                        </a:rPr>
                        <a:t>МИ “Боролдой” Турак-жай Коммуналдык чарбасы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8" marR="41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y-KG" sz="700" dirty="0">
                          <a:effectLst/>
                        </a:rPr>
                        <a:t>Жергиликтүү калкты таза суу менен камсыз кылуу,айыл жергесин жашылдандыруу, коомдук жайларды жакшыртуу (оюн аянтчалары,сейил бактары), айылдын ирригация системаларын тазалоо ж.б.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8" marR="412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y-KG" sz="700">
                          <a:effectLst/>
                        </a:rPr>
                        <a:t>Боролдой айылы, Абирова кѳчѳсү №15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8" marR="41278" marT="0" marB="0"/>
                </a:tc>
                <a:extLst>
                  <a:ext uri="{0D108BD9-81ED-4DB2-BD59-A6C34878D82A}">
                    <a16:rowId xmlns:a16="http://schemas.microsoft.com/office/drawing/2014/main" val="370168021"/>
                  </a:ext>
                </a:extLst>
              </a:tr>
              <a:tr h="379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7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8" marR="412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700">
                          <a:effectLst/>
                        </a:rPr>
                        <a:t> “Алтын Чѳйчѳк” МИ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8" marR="412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700">
                          <a:effectLst/>
                        </a:rPr>
                        <a:t>Калкты таза суу менен камсыздоо, санитардык тазалоо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8" marR="412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700">
                          <a:effectLst/>
                        </a:rPr>
                        <a:t>Шабдан айылы Данияров №57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8" marR="41278" marT="0" marB="0"/>
                </a:tc>
                <a:extLst>
                  <a:ext uri="{0D108BD9-81ED-4DB2-BD59-A6C34878D82A}">
                    <a16:rowId xmlns:a16="http://schemas.microsoft.com/office/drawing/2014/main" val="1576324795"/>
                  </a:ext>
                </a:extLst>
              </a:tr>
              <a:tr h="379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7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8" marR="412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700">
                          <a:effectLst/>
                        </a:rPr>
                        <a:t>“Элдик” МИ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8" marR="412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700">
                          <a:effectLst/>
                        </a:rPr>
                        <a:t>Калкты таза суу менен камсыздоо, санитардык тазалоо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8" marR="412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700" dirty="0">
                          <a:effectLst/>
                        </a:rPr>
                        <a:t>Чым-Коргон айылы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78" marR="41278" marT="0" marB="0"/>
                </a:tc>
                <a:extLst>
                  <a:ext uri="{0D108BD9-81ED-4DB2-BD59-A6C34878D82A}">
                    <a16:rowId xmlns:a16="http://schemas.microsoft.com/office/drawing/2014/main" val="1447854294"/>
                  </a:ext>
                </a:extLst>
              </a:tr>
            </a:tbl>
          </a:graphicData>
        </a:graphic>
      </p:graphicFrame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646237" y="1825625"/>
            <a:ext cx="1547996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AutoShape 6" descr="blob:https://web.whatsapp.com/e847a6b2-36c8-4d19-a437-d20835b7768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012" y="3069492"/>
            <a:ext cx="5088367" cy="310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75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4EAFDA6-59FB-7636-666D-AAE84B8902BD}"/>
              </a:ext>
            </a:extLst>
          </p:cNvPr>
          <p:cNvCxnSpPr>
            <a:cxnSpLocks/>
            <a:stCxn id="2" idx="2"/>
            <a:endCxn id="11" idx="0"/>
          </p:cNvCxnSpPr>
          <p:nvPr/>
        </p:nvCxnSpPr>
        <p:spPr>
          <a:xfrm flipH="1">
            <a:off x="3358117" y="978195"/>
            <a:ext cx="2737883" cy="2945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5B20BDC8-742D-09A0-995F-5E80430F0420}"/>
              </a:ext>
            </a:extLst>
          </p:cNvPr>
          <p:cNvCxnSpPr>
            <a:stCxn id="2" idx="2"/>
            <a:endCxn id="10" idx="0"/>
          </p:cNvCxnSpPr>
          <p:nvPr/>
        </p:nvCxnSpPr>
        <p:spPr>
          <a:xfrm>
            <a:off x="6096000" y="978195"/>
            <a:ext cx="2571749" cy="2776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D70A8F-5AD3-EEC5-97F2-0335ED039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4525" y="1279818"/>
            <a:ext cx="4827183" cy="247506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Райондун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тургундары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ара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байланыш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Аким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калкка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жолугушууларды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өткөрүү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Айыл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аймактарында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шаарларда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жарандардын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элдик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жыйындарды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уюштуруу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Социалдык-экономикалык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маселелер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коомдук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угууларды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өткөрүү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Жарандардын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кайрылууларын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сунуштарын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карап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чыгуу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E3BEEC-EF2D-2F17-3952-DA1FA92E3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0292" y="1279819"/>
            <a:ext cx="4494914" cy="222892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Координациялык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кеңештин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иши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Социалдык-экономикалык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өнүгүүнү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координациялоо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Инвестициялык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долбоорлорду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карап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чыгуу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эл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аралык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долбоорлор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иштөө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Межведомстволук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аракеттенүү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Мүчүлүштүктүү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маселелерди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оперативдүү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чечүү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F2DF9D49-1351-ED1B-1219-7DF355D8FFA3}"/>
              </a:ext>
            </a:extLst>
          </p:cNvPr>
          <p:cNvSpPr txBox="1">
            <a:spLocks/>
          </p:cNvSpPr>
          <p:nvPr/>
        </p:nvSpPr>
        <p:spPr>
          <a:xfrm>
            <a:off x="6420292" y="3754880"/>
            <a:ext cx="4494914" cy="26459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Аким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орун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басарларынын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иши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Структуралык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бөлүмдөрдүн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ишин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координациялоо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Социалдык-экономикалык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маселелерди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чечүүгө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катышуу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Долбоорлордун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программалардын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ишке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ашышын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көзөмөлдөө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Жергиликтүү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деңгээлде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сапарлары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жүргүзүү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396313FA-201E-4E91-B633-409E974799B9}"/>
              </a:ext>
            </a:extLst>
          </p:cNvPr>
          <p:cNvSpPr txBox="1">
            <a:spLocks/>
          </p:cNvSpPr>
          <p:nvPr/>
        </p:nvSpPr>
        <p:spPr>
          <a:xfrm>
            <a:off x="944526" y="3923782"/>
            <a:ext cx="4827182" cy="24770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Социалдык-экономикалык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объекттерди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ачуу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ишке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киргизүү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2025-жылдын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маанилүү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окуялары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Объектилерди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ачуу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киргизүү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(Кыргыз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УКМК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төрагасы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ведомстволордун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жетекчилери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Чүй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облусундагы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Президенттин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ыйгарым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укуктуу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өкүлү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катышуусу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облустук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колдоо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долбоорлордун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ылдам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ашышына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өбөлгө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түзөт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48AE0-A94C-D6F7-2CAB-F86E412895F4}"/>
              </a:ext>
            </a:extLst>
          </p:cNvPr>
          <p:cNvSpPr txBox="1">
            <a:spLocks/>
          </p:cNvSpPr>
          <p:nvPr/>
        </p:nvSpPr>
        <p:spPr>
          <a:xfrm>
            <a:off x="838200" y="205635"/>
            <a:ext cx="10515600" cy="7725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иштөө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коомдук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процесстер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CA092B02-4DDA-EF9A-BF54-DCE692942D60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 flipH="1">
            <a:off x="3358117" y="978195"/>
            <a:ext cx="2737883" cy="301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EC30BB9C-1C0A-1CA3-8752-F2384DC68176}"/>
              </a:ext>
            </a:extLst>
          </p:cNvPr>
          <p:cNvCxnSpPr>
            <a:cxnSpLocks/>
            <a:stCxn id="2" idx="2"/>
            <a:endCxn id="4" idx="0"/>
          </p:cNvCxnSpPr>
          <p:nvPr/>
        </p:nvCxnSpPr>
        <p:spPr>
          <a:xfrm>
            <a:off x="6096000" y="978195"/>
            <a:ext cx="2571749" cy="301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580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62633-363D-BA0A-FA99-D9ED74344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902"/>
            <a:ext cx="10515600" cy="107027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Кемин РМА: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Расмий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кагаздар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жарандардын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кайрылуулары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талдоо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F24938-9A8E-A196-5EEF-4E3E48F9F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385" y="1391609"/>
            <a:ext cx="4892749" cy="5030456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2024-жыл</a:t>
            </a:r>
          </a:p>
          <a:p>
            <a:pPr marL="0" indent="0">
              <a:buNone/>
            </a:pP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Расмий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кагаздар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Аткара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каттар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4 693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Мөөнөтүнөн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өтүп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аткарылган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125 документ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көлөмү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жогорулап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аткарууда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кошумча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жүктөм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болгон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Жарандардын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кайрылуулары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кайрылуулар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253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Негизги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темалар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жардам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58</a:t>
            </a:r>
          </a:p>
          <a:p>
            <a:pPr lvl="1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маселелери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27</a:t>
            </a:r>
          </a:p>
          <a:p>
            <a:pPr lvl="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Жеке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салууга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бөлүү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23</a:t>
            </a:r>
          </a:p>
          <a:p>
            <a:pPr lvl="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Башка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кайрылуулар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мүнөздөмө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Жарандардын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социалдык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маселелер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кайрылуулары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басымдуу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кагаздардын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көбөйгөнүнө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байланыштуу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мөөнөт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бузуу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учурлары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катталган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EE2FA58A-6413-F205-790D-8ADF6A385569}"/>
              </a:ext>
            </a:extLst>
          </p:cNvPr>
          <p:cNvSpPr txBox="1">
            <a:spLocks/>
          </p:cNvSpPr>
          <p:nvPr/>
        </p:nvSpPr>
        <p:spPr>
          <a:xfrm>
            <a:off x="5840820" y="1391609"/>
            <a:ext cx="5512980" cy="50304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2025-жыл</a:t>
            </a:r>
          </a:p>
          <a:p>
            <a:pPr marL="0" indent="0">
              <a:buNone/>
            </a:pP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Расмий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кагаздар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Аткара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турган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каттар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6 120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Мөөнөтүнөн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өтүп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аткарылган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документ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Башкаруу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көзөмөл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кескин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жакшырган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Жарандардын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кайрылуулары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кайрылуулар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251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Негизги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темалар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жардам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48</a:t>
            </a:r>
          </a:p>
          <a:p>
            <a:pPr lvl="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Жеке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салууга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бөлүү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34</a:t>
            </a:r>
          </a:p>
          <a:p>
            <a:pPr lvl="1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маселелери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27</a:t>
            </a:r>
          </a:p>
          <a:p>
            <a:pPr lvl="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Башка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кайрылуулар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Негизги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жыйынтык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кагаздардын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өссө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аткаруу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жогорку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тартипте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Жарандардын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кайрылууларын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кароо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туруктуу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системалуу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Райондук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администрациянын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ишинин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эффективдүүлүгү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жогорулаган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894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2025-жылдагы Кемин районундагы маанилүү иш-аракеттердин көз ирмемдери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ctr"/>
            <a:r>
              <a:rPr lang="ru-RU" dirty="0"/>
              <a:t>«</a:t>
            </a:r>
            <a:r>
              <a:rPr lang="ru-RU" dirty="0" err="1"/>
              <a:t>Этернал</a:t>
            </a:r>
            <a:r>
              <a:rPr lang="ru-RU" dirty="0"/>
              <a:t> Энергия» ЖЧК</a:t>
            </a:r>
          </a:p>
          <a:p>
            <a:pPr fontAlgn="ctr"/>
            <a:r>
              <a:rPr lang="ru-RU" dirty="0"/>
              <a:t>100 МВт </a:t>
            </a:r>
            <a:r>
              <a:rPr lang="ru-RU" dirty="0" err="1"/>
              <a:t>күн</a:t>
            </a:r>
            <a:r>
              <a:rPr lang="ru-RU" dirty="0"/>
              <a:t> </a:t>
            </a:r>
            <a:r>
              <a:rPr lang="ru-RU" dirty="0" err="1"/>
              <a:t>электр</a:t>
            </a:r>
            <a:r>
              <a:rPr lang="ru-RU" dirty="0"/>
              <a:t> </a:t>
            </a:r>
            <a:r>
              <a:rPr lang="ru-RU" dirty="0" err="1"/>
              <a:t>станциясы</a:t>
            </a:r>
            <a:r>
              <a:rPr lang="ru-RU" dirty="0"/>
              <a:t>, 161,5 га</a:t>
            </a:r>
          </a:p>
          <a:p>
            <a:pPr fontAlgn="ctr"/>
            <a:r>
              <a:rPr lang="ru-RU" dirty="0"/>
              <a:t>56 млн $ (39,2 млн $ </a:t>
            </a:r>
            <a:r>
              <a:rPr lang="ru-RU" dirty="0" err="1"/>
              <a:t>пайдаланылган</a:t>
            </a:r>
            <a:r>
              <a:rPr lang="ru-RU" dirty="0"/>
              <a:t>)</a:t>
            </a:r>
          </a:p>
          <a:p>
            <a:pPr fontAlgn="ctr"/>
            <a:r>
              <a:rPr lang="ru-RU" dirty="0"/>
              <a:t>80 (52 чет </a:t>
            </a:r>
            <a:r>
              <a:rPr lang="ru-RU" dirty="0" err="1"/>
              <a:t>элдик</a:t>
            </a:r>
            <a:r>
              <a:rPr lang="ru-RU" dirty="0"/>
              <a:t>)</a:t>
            </a:r>
          </a:p>
          <a:p>
            <a:pPr fontAlgn="ctr"/>
            <a:r>
              <a:rPr lang="ru-RU" dirty="0" err="1"/>
              <a:t>Кичи-Кемин</a:t>
            </a:r>
            <a:r>
              <a:rPr lang="ru-RU" dirty="0"/>
              <a:t> а/а</a:t>
            </a:r>
          </a:p>
          <a:p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 flipV="1">
            <a:off x="8229600" y="3445727"/>
            <a:ext cx="2475571" cy="7136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61216E-26BB-E431-40FB-2E3088671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05" y="1744966"/>
            <a:ext cx="4413779" cy="27764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User\Downloads\IMG_2575.PNG">
            <a:extLst>
              <a:ext uri="{FF2B5EF4-FFF2-40B4-BE49-F238E27FC236}">
                <a16:creationId xmlns:a16="http://schemas.microsoft.com/office/drawing/2014/main" id="{16DFF007-51BB-AD7E-4A9E-61C0D5A87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85"/>
          <a:stretch>
            <a:fillRect/>
          </a:stretch>
        </p:blipFill>
        <p:spPr bwMode="auto">
          <a:xfrm>
            <a:off x="4215520" y="4521444"/>
            <a:ext cx="4391247" cy="22140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blob:https://web.whatsapp.com/a929c0e6-50bb-4b12-852c-4cabefd113f7"/>
          <p:cNvSpPr>
            <a:spLocks noChangeAspect="1" noChangeArrowheads="1"/>
          </p:cNvSpPr>
          <p:nvPr/>
        </p:nvSpPr>
        <p:spPr bwMode="auto">
          <a:xfrm>
            <a:off x="5374346" y="277715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51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53740-EB4E-3D68-DB75-3AB4EFF26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48295FB-7000-B647-1588-2E16D0F22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08" y="3323064"/>
            <a:ext cx="5223361" cy="32227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AutoShape 2" descr="blob:https://web.whatsapp.com/ea0d21ff-29a2-4086-8b2e-1137ff71990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52" y="2484728"/>
            <a:ext cx="5172848" cy="303313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pPr algn="ctr" fontAlgn="ctr">
              <a:spcBef>
                <a:spcPts val="0"/>
              </a:spcBef>
            </a:pP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ЗЭТ Цемент» </a:t>
            </a:r>
            <a:r>
              <a:rPr lang="ru-RU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ЖЧК</a:t>
            </a:r>
            <a:r>
              <a:rPr lang="ru-RU" sz="3100" dirty="0" err="1">
                <a:latin typeface="Arial" panose="020B0604020202020204" pitchFamily="34" charset="0"/>
              </a:rPr>
              <a:t>сы</a:t>
            </a:r>
            <a:r>
              <a:rPr lang="ru-RU" sz="3100" dirty="0">
                <a:latin typeface="Arial" panose="020B0604020202020204" pitchFamily="34" charset="0"/>
              </a:rPr>
              <a:t> </a:t>
            </a:r>
            <a:r>
              <a:rPr lang="ru-RU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Цемент заводу, 3200 т клинкер/1400 т цемент, 2026-жыл137,6 млн $ 700 </a:t>
            </a:r>
            <a:r>
              <a:rPr lang="ru-RU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жумушчу</a:t>
            </a:r>
            <a:r>
              <a:rPr lang="ru-RU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орун </a:t>
            </a:r>
            <a:r>
              <a:rPr lang="ru-RU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түзүлөт</a:t>
            </a:r>
            <a:r>
              <a:rPr lang="ru-RU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1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999352" y="1825625"/>
            <a:ext cx="5181600" cy="43633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467708" y="1825625"/>
            <a:ext cx="4886092" cy="4351338"/>
          </a:xfrm>
        </p:spPr>
        <p:txBody>
          <a:bodyPr/>
          <a:lstStyle/>
          <a:p>
            <a:endParaRPr lang="ky-KG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70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5119"/>
          </a:xfrm>
        </p:spPr>
        <p:txBody>
          <a:bodyPr>
            <a:noAutofit/>
          </a:bodyPr>
          <a:lstStyle/>
          <a:p>
            <a:pPr algn="ctr" font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Учкун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ВМ»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ЖЧКсы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Жардыруучу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заводу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 очередь), 2025≈700 млн сом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Кемин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шаары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4DA34C-A311-3856-449D-0CFAECC50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51463"/>
            <a:ext cx="10515600" cy="42255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9483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98BEF39-4073-6810-2138-0229ADDDA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139123"/>
            <a:ext cx="5258346" cy="32934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10" descr="blob:https://web.whatsapp.com/b2d17b64-493f-42a7-882e-7a521de912b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blob:https://web.whatsapp.com/b2d17b64-493f-42a7-882e-7a521de912b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17575" y="465138"/>
            <a:ext cx="10515600" cy="1325563"/>
          </a:xfrm>
        </p:spPr>
        <p:txBody>
          <a:bodyPr>
            <a:noAutofit/>
          </a:bodyPr>
          <a:lstStyle/>
          <a:p>
            <a:pPr algn="ctr" fontAlgn="ctr"/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«Агро Куш»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ЖЧКсы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Канаттуулар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фабрикасынын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кеңейтүүсү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инкубатор,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азык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цехи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1 744,8 млн сом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14" descr="blob:https://web.whatsapp.com/b2d17b64-493f-42a7-882e-7a521de912b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137" y="3607107"/>
            <a:ext cx="5463168" cy="307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44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y-K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Чым-Коргон айыл аймагында курулуп жаткан мал базары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3DAAAD-F419-CFBF-0DDD-FF35A55F3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2"/>
          <a:stretch>
            <a:fillRect/>
          </a:stretch>
        </p:blipFill>
        <p:spPr>
          <a:xfrm>
            <a:off x="5532867" y="2628413"/>
            <a:ext cx="5701340" cy="27457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23731279-F7B0-66E7-8FC5-B625D8F84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35603" t="18850" r="36337" b="10698"/>
          <a:stretch>
            <a:fillRect/>
          </a:stretch>
        </p:blipFill>
        <p:spPr>
          <a:xfrm>
            <a:off x="1656172" y="1825624"/>
            <a:ext cx="3081021" cy="43513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730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B4B1F-9934-303C-95C8-B1593C1F2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42" y="276659"/>
            <a:ext cx="8624777" cy="81508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Райондун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өнүгүүсүн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стратегиялык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пландоо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BAA812-8124-B8FF-5A27-54A4E2998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386" y="1293997"/>
            <a:ext cx="4127205" cy="47346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61950" indent="-361950">
              <a:buFont typeface="+mj-lt"/>
              <a:buAutoNum type="arabicPeriod"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2024–2027-жылдарга карата СЭӨП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иштелип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чыгып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бекитилди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Font typeface="+mj-lt"/>
              <a:buAutoNum type="arabicPeriod"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2025-жылы СЭӨП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актуалдаштырылып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2030-жылга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чейин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узартылды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Font typeface="+mj-lt"/>
              <a:buAutoNum type="arabicPeriod"/>
            </a:pP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СЭӨПту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ишке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ашыруу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иш-чаралар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планы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бекитилди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Font typeface="+mj-lt"/>
              <a:buAutoNum type="arabicPeriod"/>
            </a:pP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Райондун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приоритеттери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аныкталып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инвестициялык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түзүүгө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багытталган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иштер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жүргүзүлүүдө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F17B6C-2065-9141-B69E-69D1A98740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675" t="17209" r="36075" b="13178"/>
          <a:stretch>
            <a:fillRect/>
          </a:stretch>
        </p:blipFill>
        <p:spPr>
          <a:xfrm>
            <a:off x="8995103" y="346418"/>
            <a:ext cx="2222245" cy="33149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A5068C-686C-FDF6-77F4-39476A753A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157" t="25116" r="23779" b="10434"/>
          <a:stretch>
            <a:fillRect/>
          </a:stretch>
        </p:blipFill>
        <p:spPr>
          <a:xfrm>
            <a:off x="5387165" y="1293997"/>
            <a:ext cx="3189767" cy="222109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D05666-787C-0C5D-C5DD-AF7A83F2C0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157" t="28678" r="26657" b="10435"/>
          <a:stretch>
            <a:fillRect/>
          </a:stretch>
        </p:blipFill>
        <p:spPr>
          <a:xfrm>
            <a:off x="5089454" y="3807570"/>
            <a:ext cx="3189766" cy="222109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C9F3A3-C47F-56EB-09AC-D62C9990D02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419" t="25892" r="23953" b="14078"/>
          <a:stretch>
            <a:fillRect/>
          </a:stretch>
        </p:blipFill>
        <p:spPr>
          <a:xfrm>
            <a:off x="8485272" y="3891729"/>
            <a:ext cx="3267249" cy="21369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4895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C6F9C-75DC-1028-AD7E-C098DECC9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wnloads\WhatsApp Image 2025-08-06 at 08.29.59.jpeg">
            <a:extLst>
              <a:ext uri="{FF2B5EF4-FFF2-40B4-BE49-F238E27FC236}">
                <a16:creationId xmlns:a16="http://schemas.microsoft.com/office/drawing/2014/main" id="{F3D2DDD2-8DCE-08E8-B366-8AD3F9DE2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49" y="191386"/>
            <a:ext cx="4213934" cy="315193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A4C6D7-5DC0-60A1-DB89-F66CAE8F7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49" y="3451800"/>
            <a:ext cx="4347218" cy="32604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880D2C-A7B0-EFDB-1C0E-9214D72B2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54" y="55526"/>
            <a:ext cx="5540744" cy="32604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FA9EAD-BAFB-3F2D-13EE-46BD861B53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54" y="3512902"/>
            <a:ext cx="5540744" cy="31381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7400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3D78A-F476-E781-A749-983373105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2026-жылга карата 6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артыкчылыктуу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багыттар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райондук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иш-планды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иштеп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чыгуу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632AFBA-2770-AD1C-F4D0-06D7A2AF2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7503" t="20598" r="6969" b="10250"/>
          <a:stretch>
            <a:fillRect/>
          </a:stretch>
        </p:blipFill>
        <p:spPr>
          <a:xfrm>
            <a:off x="1786269" y="1874834"/>
            <a:ext cx="8399721" cy="44515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1238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208CE-4A85-A5E5-05A9-EEFAD34C7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189"/>
            <a:ext cx="10515600" cy="65560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Жыйынтык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корутундулар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002CD942-5FEC-0856-C86E-0DBE5551844C}"/>
              </a:ext>
            </a:extLst>
          </p:cNvPr>
          <p:cNvSpPr txBox="1">
            <a:spLocks/>
          </p:cNvSpPr>
          <p:nvPr/>
        </p:nvSpPr>
        <p:spPr>
          <a:xfrm>
            <a:off x="1252869" y="3508745"/>
            <a:ext cx="9911316" cy="12014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«2025-жылдын </a:t>
            </a:r>
            <a:r>
              <a:rPr lang="ru-RU" sz="25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жыйынтыктары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Кемин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районунун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социалдык-экономикалык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өнүгүүсү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системалуу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түрдө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калктын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активдүү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катышуусу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өлкө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облустун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жетекчилигинин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колдоосу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ишке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ашырылып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жатканын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тастыктайт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EFF682E-368F-9BB5-7DBF-3559F589DA74}"/>
              </a:ext>
            </a:extLst>
          </p:cNvPr>
          <p:cNvSpPr txBox="1">
            <a:spLocks/>
          </p:cNvSpPr>
          <p:nvPr/>
        </p:nvSpPr>
        <p:spPr>
          <a:xfrm>
            <a:off x="1252869" y="4869712"/>
            <a:ext cx="9911316" cy="839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Суроолор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болсо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талкуулоого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даярбыз</a:t>
            </a:r>
            <a:b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Көңүл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бурганыңыздар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рахмат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E79530F-7CD1-EE74-1F12-D64850985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201" y="351292"/>
            <a:ext cx="1303984" cy="13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2B87FFE-DA0E-4133-C72C-35E365498F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48064" y="1492522"/>
            <a:ext cx="809587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Райондун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экономикасы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туруктуу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өнүгүүдө</a:t>
            </a:r>
            <a:endParaRPr kumimoji="0" lang="ru-RU" alt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Башкаруу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иши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системалуу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ачык-айкын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жүргүзүлүүдө</a:t>
            </a:r>
            <a:endParaRPr kumimoji="0" lang="ru-RU" alt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Стратегиялык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долбоорлор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ийгиликтүү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ишке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ашырылууда</a:t>
            </a:r>
            <a:endParaRPr kumimoji="0" lang="ru-RU" alt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Мындан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аркы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өсүш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зарыл </a:t>
            </a:r>
            <a:r>
              <a:rPr kumimoji="0" lang="ru-RU" alt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</a:t>
            </a:r>
            <a:r>
              <a:rPr kumimoji="0" lang="ru-RU" alt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түзүлдү</a:t>
            </a:r>
            <a:endParaRPr kumimoji="0" lang="ru-RU" altLang="ru-RU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2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3D7D6-A481-06EB-44C0-FA8C57A4A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227" y="195336"/>
            <a:ext cx="10515600" cy="697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Социалдык-экономикалык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өнүгүүнүн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приоритеттери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D0A807-B1C6-1CA0-E067-0A88C0F45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6679" y="1570115"/>
            <a:ext cx="3033820" cy="239583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Туризм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Артыкчылыктары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жаратылыш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Бишкек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жакын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жайгашуусу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Кыйынчылыктары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инфраструктура,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сезондуулук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Потенциалы: экотуризм, конок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үйлөрү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туристтик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маршруттар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B0A9DF9-FA78-BFA0-4A67-1F0CC3B14695}"/>
              </a:ext>
            </a:extLst>
          </p:cNvPr>
          <p:cNvSpPr txBox="1">
            <a:spLocks/>
          </p:cNvSpPr>
          <p:nvPr/>
        </p:nvSpPr>
        <p:spPr>
          <a:xfrm>
            <a:off x="705287" y="4642924"/>
            <a:ext cx="3951768" cy="1183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СЭӨПтун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алкагында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инвестициялык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күчөтүү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4A4F5D2-4129-0B62-A786-97E39BF7E2F0}"/>
              </a:ext>
            </a:extLst>
          </p:cNvPr>
          <p:cNvSpPr txBox="1">
            <a:spLocks/>
          </p:cNvSpPr>
          <p:nvPr/>
        </p:nvSpPr>
        <p:spPr>
          <a:xfrm>
            <a:off x="5615759" y="4600618"/>
            <a:ext cx="5934740" cy="14173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Негизги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багыттар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Инвесторлор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ыңгайлуу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түзүү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Инвестициялык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долбоорлорду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коштоп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жүрүү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Райондун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инвестициялык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аныктоо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DF61C05C-554B-2A4B-5BEB-B560562B7E57}"/>
              </a:ext>
            </a:extLst>
          </p:cNvPr>
          <p:cNvSpPr txBox="1">
            <a:spLocks/>
          </p:cNvSpPr>
          <p:nvPr/>
        </p:nvSpPr>
        <p:spPr>
          <a:xfrm>
            <a:off x="690227" y="1570115"/>
            <a:ext cx="3498111" cy="23958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/>
              <a:t>1.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Өнөр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(энергетика)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Артыкчылыктары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инвестициялардын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болушу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суроо-талап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энергетикалык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потенциал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Кыйынчылыктары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капиталдык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чыгымдар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кадр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жетишсиздиги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Потенциалы: кайра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жаралуучу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булактары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(КЖЭ), кайра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иштетүү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курулуш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2AD697B9-4DE9-D628-2903-CDFD550F498E}"/>
              </a:ext>
            </a:extLst>
          </p:cNvPr>
          <p:cNvSpPr txBox="1">
            <a:spLocks/>
          </p:cNvSpPr>
          <p:nvPr/>
        </p:nvSpPr>
        <p:spPr>
          <a:xfrm>
            <a:off x="4338085" y="1332574"/>
            <a:ext cx="4074042" cy="26792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Айыл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чарба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Артыкчылыктары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салттуу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тажрыйба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рыноктун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жеткиликтүүлүгү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Кыйынчылыктары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инфраструктуранын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жетишсиздиги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Потенциалы: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канаттуулар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чарбачылыгы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чарба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базарлары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кайра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иштетүү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40B51328-2D5C-5932-AD63-B144A3837FE5}"/>
              </a:ext>
            </a:extLst>
          </p:cNvPr>
          <p:cNvCxnSpPr>
            <a:cxnSpLocks/>
            <a:stCxn id="2" idx="2"/>
            <a:endCxn id="7" idx="0"/>
          </p:cNvCxnSpPr>
          <p:nvPr/>
        </p:nvCxnSpPr>
        <p:spPr>
          <a:xfrm>
            <a:off x="6298027" y="893136"/>
            <a:ext cx="77079" cy="439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C5F875AD-9F6A-119A-4D7F-B384CBAA2CC7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>
            <a:off x="6298027" y="893136"/>
            <a:ext cx="3735562" cy="676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5F142E93-466C-D8B0-DF18-7952696A3BD7}"/>
              </a:ext>
            </a:extLst>
          </p:cNvPr>
          <p:cNvCxnSpPr>
            <a:cxnSpLocks/>
            <a:stCxn id="2" idx="2"/>
            <a:endCxn id="6" idx="0"/>
          </p:cNvCxnSpPr>
          <p:nvPr/>
        </p:nvCxnSpPr>
        <p:spPr>
          <a:xfrm flipH="1">
            <a:off x="2439283" y="893136"/>
            <a:ext cx="3858744" cy="676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1D0A4942-CB0E-29E8-846D-0D4DC878BC99}"/>
              </a:ext>
            </a:extLst>
          </p:cNvPr>
          <p:cNvSpPr/>
          <p:nvPr/>
        </p:nvSpPr>
        <p:spPr>
          <a:xfrm>
            <a:off x="4338085" y="5107131"/>
            <a:ext cx="1244896" cy="36150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08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EA047-5E10-419B-0E91-D6524759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4698"/>
          </a:xfr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Салыктарды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жыйноо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райондун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бюджеттик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кирешелери</a:t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Киреше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базасын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калыптандыруу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EC2E3C-DE1C-946D-FE0A-05C48BF25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1714" y="1674739"/>
            <a:ext cx="8688572" cy="1144698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түшкөн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кирешелердин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өсүшү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(факт) – 100,8%,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өсүү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128,7%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түшкөн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кирешелердин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өсүшү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100,1%,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өсүү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133,2%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Жергиликтүү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түшкөн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кирешелердин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өсүшү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102,8%,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өсүү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118,4%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F7D7CA66-0FD2-4E03-EC2C-FFDB43D54E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85302"/>
              </p:ext>
            </p:extLst>
          </p:nvPr>
        </p:nvGraphicFramePr>
        <p:xfrm>
          <a:off x="956930" y="2984352"/>
          <a:ext cx="4974266" cy="3187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4303BC9F-1F0F-50E5-320F-FED961C80A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348880"/>
              </p:ext>
            </p:extLst>
          </p:nvPr>
        </p:nvGraphicFramePr>
        <p:xfrm>
          <a:off x="6361813" y="2984352"/>
          <a:ext cx="4674781" cy="3187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E74571A-7A99-5FDC-DBC7-7C20B8F54F50}"/>
              </a:ext>
            </a:extLst>
          </p:cNvPr>
          <p:cNvSpPr txBox="1"/>
          <p:nvPr/>
        </p:nvSpPr>
        <p:spPr>
          <a:xfrm>
            <a:off x="7435702" y="3090446"/>
            <a:ext cx="25651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Планды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аткарган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ЖӨБО</a:t>
            </a:r>
          </a:p>
        </p:txBody>
      </p:sp>
    </p:spTree>
    <p:extLst>
      <p:ext uri="{BB962C8B-B14F-4D97-AF65-F5344CB8AC3E}">
        <p14:creationId xmlns:p14="http://schemas.microsoft.com/office/powerpoint/2010/main" val="1827819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2663A-98DD-38D8-5CFD-5A8C6BB63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881"/>
            <a:ext cx="10515600" cy="589295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Камсыздандыруу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төгүмдөрү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салыктык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2FCA92-FE48-5958-63CD-1FCEE75D8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8807"/>
            <a:ext cx="4988442" cy="5513258"/>
          </a:xfrm>
          <a:ln w="3175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2025-жылдын 12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айында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камсыздандыруу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төгүмдөрүнүн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планы 457,5 млн сом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факт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463,9 млн сом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чогултулуп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101,4%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аткарылды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Камсыздандыруу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полистеринен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 115,1%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аткарылды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дыйкан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чарбаларынан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түшүүлөр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59,1%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түздү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2024-жылга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салыштырмалуу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камсыздандыруу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төгүмдөрү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52,4 млн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сомго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көбөйүп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өсүү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112,7%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карыздарын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кыскартуу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жүргүзүлгөн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иштердин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жыйынтыгында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1 643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чарба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субъектинен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14,2 млн сом,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камсыздандыруу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төгүмдөрү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286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субъекттен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18,4 млн сом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өндүрүлдү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Камералдык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көчмө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текшерүүлөрдүн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негизинде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бюджетке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11,0 млн сом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кошумча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каражат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түштү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2025-жылдын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мыйзамдык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амнистиясынын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негизинде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2 498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төлөөчүнүн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7,0 млн сом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карызы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эсептен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чыгарылды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Райондо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662 ККМ-онлайн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катталып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рейддик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аналитикалык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салыктык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туруктуу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жүргүзүлүүдө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6ACC547A-DEC6-5F59-706A-187FCDB628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632385"/>
              </p:ext>
            </p:extLst>
          </p:nvPr>
        </p:nvGraphicFramePr>
        <p:xfrm>
          <a:off x="6096001" y="3665436"/>
          <a:ext cx="5051350" cy="2958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909B7D01-86F7-0A8B-2A1E-1A110A4FB5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45350"/>
              </p:ext>
            </p:extLst>
          </p:nvPr>
        </p:nvGraphicFramePr>
        <p:xfrm>
          <a:off x="6096000" y="829206"/>
          <a:ext cx="505135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9506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42045-209B-100F-F445-0E42662E2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739"/>
            <a:ext cx="10515600" cy="698131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Бюджеттик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чыгымдар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каржылоо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3E8389-B314-D669-D988-6492D1AD1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3256"/>
            <a:ext cx="10515600" cy="51137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ЖӨБО (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жергиликтүү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бюджет):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Бекитилген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 – 426 207,2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Такталган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 – 759 035,6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Кассалык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аткаруу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719 408,3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</a:t>
            </a:r>
          </a:p>
          <a:p>
            <a:pPr marL="0" indent="0">
              <a:buNone/>
            </a:pP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Негизги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чыгаша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багыттары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Айлык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социалдык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төгүмдөр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76 214,7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Тамак-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34 341,2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Коммуналдык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кызматтар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көмүр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отун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55 188,0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Кызмат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көрсөтүүлөр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чарбалык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чыгымдар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129 895,1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Социалдык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жардам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255 , 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ичинен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субсидиялар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232 840,5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Капиталдык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чыгымдар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имараттар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жабдуулар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155 656,6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калдыгы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(01.01.2026): 62 398,4 </a:t>
            </a:r>
            <a:r>
              <a:rPr lang="ru-RU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сом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2024-жылга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салыштырмалуу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25 079,9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сомго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азайган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Калдыктын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булагы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кирешенин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аткарылышы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үнөмдөлгөн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каражаттар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55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64A3D48F-E653-B8AD-0397-22CFF22FDA5E}"/>
              </a:ext>
            </a:extLst>
          </p:cNvPr>
          <p:cNvCxnSpPr>
            <a:stCxn id="2" idx="2"/>
            <a:endCxn id="3" idx="1"/>
          </p:cNvCxnSpPr>
          <p:nvPr/>
        </p:nvCxnSpPr>
        <p:spPr>
          <a:xfrm>
            <a:off x="2681177" y="1350333"/>
            <a:ext cx="2643961" cy="2149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539D0F-9655-13B4-13DC-0D837B0EC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79" y="237531"/>
            <a:ext cx="4788195" cy="1112802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Республикалык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дем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берүүчү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гранттар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807C63-11CE-06D7-BC69-EA31C684EB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5138" y="567141"/>
            <a:ext cx="6498267" cy="5865556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Республикалык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бюджеттен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каржылоо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көлөмү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1 248 301,2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сом.</a:t>
            </a:r>
          </a:p>
          <a:p>
            <a:pPr marL="0" indent="0">
              <a:buNone/>
            </a:pPr>
            <a:r>
              <a:rPr lang="ru-RU" sz="1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Негизги</a:t>
            </a:r>
            <a:r>
              <a:rPr lang="ru-RU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багыттар</a:t>
            </a:r>
            <a:r>
              <a:rPr lang="ru-RU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572 040,3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</a:t>
            </a:r>
          </a:p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Саламаттык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сактоо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174 139,0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</a:t>
            </a:r>
          </a:p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Социалдык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камсыздоо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миграция — 111 792,3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</a:t>
            </a:r>
          </a:p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Райондук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өнүктүрүү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фонду — 332 288,8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Башка </a:t>
            </a:r>
            <a:r>
              <a:rPr lang="ru-RU" sz="1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мекемелер</a:t>
            </a:r>
            <a:r>
              <a:rPr lang="ru-RU" sz="1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Райондук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администрация — 17 232,8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</a:t>
            </a:r>
          </a:p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Финансылык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башкармалык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5 446,4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</a:t>
            </a:r>
          </a:p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кызматы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39 140,3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</a:t>
            </a:r>
          </a:p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Суу-чарба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башкармалыгы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41 277,7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</a:t>
            </a:r>
          </a:p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Ветеринардык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башкармалык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4 645,8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Маданият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бөлүмү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17 431,9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Чон-Кемин МЖП — 16 639,1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</a:t>
            </a:r>
          </a:p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Коммуналдык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тейлөө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энергиясы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16 879,3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A89DEB-F981-325A-518C-CB9AFEE96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624" y="1967357"/>
            <a:ext cx="4403650" cy="446534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берүүчү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гранттар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Ишке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ашырылган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долбоорлор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8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долбоор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сумма — 60 513,4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каражаты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39 170,8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берүүчү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грант — 21 212,6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сом</a:t>
            </a:r>
          </a:p>
          <a:p>
            <a:pPr marL="0" indent="0">
              <a:buNone/>
            </a:pPr>
            <a:r>
              <a:rPr lang="ru-RU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Натыйжа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спорт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инфраструктура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объекттери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жаңыланды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Бардык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долбоор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100%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аткарылды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059ABEE9-612A-F0E4-1B1D-2A2D3655F8F6}"/>
              </a:ext>
            </a:extLst>
          </p:cNvPr>
          <p:cNvCxnSpPr>
            <a:stCxn id="2" idx="2"/>
            <a:endCxn id="4" idx="0"/>
          </p:cNvCxnSpPr>
          <p:nvPr/>
        </p:nvCxnSpPr>
        <p:spPr>
          <a:xfrm>
            <a:off x="2681177" y="1350333"/>
            <a:ext cx="192272" cy="617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509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A5F67-54E4-B7B5-FBA8-B9B46DD2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35"/>
            <a:ext cx="10515600" cy="7725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Райондун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негизги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инвестициялык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долбоорлору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80E9007-53CC-7A5C-DD7F-78856F1C4852}"/>
              </a:ext>
            </a:extLst>
          </p:cNvPr>
          <p:cNvSpPr txBox="1">
            <a:spLocks/>
          </p:cNvSpPr>
          <p:nvPr/>
        </p:nvSpPr>
        <p:spPr>
          <a:xfrm>
            <a:off x="852374" y="798934"/>
            <a:ext cx="10515600" cy="917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2025-жылы Кемин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районунда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тышкы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инвесторлордун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катышуусу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инвестициялык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долбоор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ишке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ашырылууда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Инвестициялардын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көлөмү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 миллион АКШ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долларынан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миллиард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сомдон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ашат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Долбоорлор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энергетика,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өнөр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агроөнөр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комплекси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багыттарына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багытталып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667ден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ашык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жаңы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жумуш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орундарын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түзүүнү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камсыз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кылат</a:t>
            </a:r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6AFECE8-B572-17F4-3A5E-856E8A423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512723"/>
              </p:ext>
            </p:extLst>
          </p:nvPr>
        </p:nvGraphicFramePr>
        <p:xfrm>
          <a:off x="1214696" y="1716096"/>
          <a:ext cx="9762608" cy="492429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522915">
                  <a:extLst>
                    <a:ext uri="{9D8B030D-6E8A-4147-A177-3AD203B41FA5}">
                      <a16:colId xmlns:a16="http://schemas.microsoft.com/office/drawing/2014/main" val="2200147495"/>
                    </a:ext>
                  </a:extLst>
                </a:gridCol>
                <a:gridCol w="2009553">
                  <a:extLst>
                    <a:ext uri="{9D8B030D-6E8A-4147-A177-3AD203B41FA5}">
                      <a16:colId xmlns:a16="http://schemas.microsoft.com/office/drawing/2014/main" val="205913706"/>
                    </a:ext>
                  </a:extLst>
                </a:gridCol>
                <a:gridCol w="2584202">
                  <a:extLst>
                    <a:ext uri="{9D8B030D-6E8A-4147-A177-3AD203B41FA5}">
                      <a16:colId xmlns:a16="http://schemas.microsoft.com/office/drawing/2014/main" val="231327652"/>
                    </a:ext>
                  </a:extLst>
                </a:gridCol>
                <a:gridCol w="1838942">
                  <a:extLst>
                    <a:ext uri="{9D8B030D-6E8A-4147-A177-3AD203B41FA5}">
                      <a16:colId xmlns:a16="http://schemas.microsoft.com/office/drawing/2014/main" val="49912297"/>
                    </a:ext>
                  </a:extLst>
                </a:gridCol>
                <a:gridCol w="1414131">
                  <a:extLst>
                    <a:ext uri="{9D8B030D-6E8A-4147-A177-3AD203B41FA5}">
                      <a16:colId xmlns:a16="http://schemas.microsoft.com/office/drawing/2014/main" val="2150172983"/>
                    </a:ext>
                  </a:extLst>
                </a:gridCol>
                <a:gridCol w="1392865">
                  <a:extLst>
                    <a:ext uri="{9D8B030D-6E8A-4147-A177-3AD203B41FA5}">
                      <a16:colId xmlns:a16="http://schemas.microsoft.com/office/drawing/2014/main" val="2138510295"/>
                    </a:ext>
                  </a:extLst>
                </a:gridCol>
              </a:tblGrid>
              <a:tr h="28073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Компания / инвестор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Долбоордун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түрү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Инвестиция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көлөмү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Жумуш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орундары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Локация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extLst>
                  <a:ext uri="{0D108BD9-81ED-4DB2-BD59-A6C34878D82A}">
                    <a16:rowId xmlns:a16="http://schemas.microsoft.com/office/drawing/2014/main" val="3922961186"/>
                  </a:ext>
                </a:extLst>
              </a:tr>
              <a:tr h="56146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Этернал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Энергия» ЖЧК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МВт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күн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станциясы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161,5 га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млн $ (39,2 млн $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пайдаланылган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(52 чет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элдик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Кичи-Кемин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а/а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extLst>
                  <a:ext uri="{0D108BD9-81ED-4DB2-BD59-A6C34878D82A}">
                    <a16:rowId xmlns:a16="http://schemas.microsoft.com/office/drawing/2014/main" val="3003102959"/>
                  </a:ext>
                </a:extLst>
              </a:tr>
              <a:tr h="42109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«Энергия Будущего» ЖЧК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МВт мини-ГЭС, 13,9 га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 млн $ (40% бүткөрүлгөн)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20–30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Ак-Түз а/а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extLst>
                  <a:ext uri="{0D108BD9-81ED-4DB2-BD59-A6C34878D82A}">
                    <a16:rowId xmlns:a16="http://schemas.microsoft.com/office/drawing/2014/main" val="3900443086"/>
                  </a:ext>
                </a:extLst>
              </a:tr>
              <a:tr h="70182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«ЗЭТ Цемент» ЖЧК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Цемент заводу, 3200 т клинкер/1400 т цемент, 2026-жыл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137,6 млн $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 (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камсыздан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кийин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300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курулушта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106 чет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элдик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Кемин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extLst>
                  <a:ext uri="{0D108BD9-81ED-4DB2-BD59-A6C34878D82A}">
                    <a16:rowId xmlns:a16="http://schemas.microsoft.com/office/drawing/2014/main" val="587118204"/>
                  </a:ext>
                </a:extLst>
              </a:tr>
              <a:tr h="42109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Учкун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ВМ» ЖЧК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Жардыруучу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заттар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заводу (I очередь), 2025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≈700 млн сом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Кемин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шаары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extLst>
                  <a:ext uri="{0D108BD9-81ED-4DB2-BD59-A6C34878D82A}">
                    <a16:rowId xmlns:a16="http://schemas.microsoft.com/office/drawing/2014/main" val="615016767"/>
                  </a:ext>
                </a:extLst>
              </a:tr>
              <a:tr h="70182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«Агро Куш» ЖЧК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Канаттуулар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фабрикасынын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кеңейтүүсү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инкубатор,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азык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цехи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1 744,8 млн сом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45(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кеңейгенден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кийин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150)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Кемин шаары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extLst>
                  <a:ext uri="{0D108BD9-81ED-4DB2-BD59-A6C34878D82A}">
                    <a16:rowId xmlns:a16="http://schemas.microsoft.com/office/drawing/2014/main" val="627031393"/>
                  </a:ext>
                </a:extLst>
              </a:tr>
              <a:tr h="42109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«БН Профи» ЖЧК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Асфальтобетон жана таш майдалоочу завод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 млн сом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Кичи-Кемин а/а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extLst>
                  <a:ext uri="{0D108BD9-81ED-4DB2-BD59-A6C34878D82A}">
                    <a16:rowId xmlns:a16="http://schemas.microsoft.com/office/drawing/2014/main" val="4103004151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«Металлэксперт» ЖЧК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Кирпич заводу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млн $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Кызыл-Октябрь а/а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extLst>
                  <a:ext uri="{0D108BD9-81ED-4DB2-BD59-A6C34878D82A}">
                    <a16:rowId xmlns:a16="http://schemas.microsoft.com/office/drawing/2014/main" val="3398444506"/>
                  </a:ext>
                </a:extLst>
              </a:tr>
              <a:tr h="56146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Дахуа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ЖЧК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 блок заводу үчүн котельня реконструкциясы, аткарылышы 3%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 млн сом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Орловка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шаары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40" marR="4840" marT="4840" marB="0" anchor="ctr"/>
                </a:tc>
                <a:extLst>
                  <a:ext uri="{0D108BD9-81ED-4DB2-BD59-A6C34878D82A}">
                    <a16:rowId xmlns:a16="http://schemas.microsoft.com/office/drawing/2014/main" val="2886719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0456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7916</TotalTime>
  <Words>3688</Words>
  <Application>Microsoft Office PowerPoint</Application>
  <PresentationFormat>Широкоэкранный</PresentationFormat>
  <Paragraphs>682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2025-жылга карата Кемин районунун  социалдык-экономикалык өнүгүүсүнүн жыйынтыктары экономика тармагы</vt:lpstr>
      <vt:lpstr>Райондун өнүгүүсүнүн жалпы мүнөздөмөсү</vt:lpstr>
      <vt:lpstr>Райондун өнүгүүсүн стратегиялык пландоо</vt:lpstr>
      <vt:lpstr>Социалдык-экономикалык өнүгүүнүн приоритеттери</vt:lpstr>
      <vt:lpstr>Салыктарды жыйноо жана райондун бюджеттик кирешелери Киреше базасын калыптандыруу</vt:lpstr>
      <vt:lpstr>Камсыздандыруу төгүмдөрү жана салыктык контроль </vt:lpstr>
      <vt:lpstr>Бюджеттик чыгымдар жана каржылоо</vt:lpstr>
      <vt:lpstr>Республикалык бюджет жана дем берүүчү гранттар</vt:lpstr>
      <vt:lpstr>Райондун негизги инвестициялык долбоорлору</vt:lpstr>
      <vt:lpstr>Презентация PowerPoint</vt:lpstr>
      <vt:lpstr>Презентация PowerPoint</vt:lpstr>
      <vt:lpstr>Айыл чарба</vt:lpstr>
      <vt:lpstr>Айыл чарба</vt:lpstr>
      <vt:lpstr>Айыл чарба</vt:lpstr>
      <vt:lpstr>Презентация PowerPoint</vt:lpstr>
      <vt:lpstr>Презентация PowerPoint</vt:lpstr>
      <vt:lpstr>Негизги капиталга инвестициялар</vt:lpstr>
      <vt:lpstr>Шаар куруу, турак жай жана инвестициялык пландоо</vt:lpstr>
      <vt:lpstr>Аймакты өнүктүрүү жана жашоо шарттары</vt:lpstr>
      <vt:lpstr>Электр тармагы, байланыш жана интернет инфраструктурасы</vt:lpstr>
      <vt:lpstr> Кыргыз Республикасынын Президентинин “Улуттук тазалык күнү жана 2023-2025-жылдар мезгилине тиричилик калдыктарын иштетүү боюнча натыйжалуу инфраструктура түзүү боюнча иш-аракеттер планы</vt:lpstr>
      <vt:lpstr>Презентация PowerPoint</vt:lpstr>
      <vt:lpstr>Презентация PowerPoint</vt:lpstr>
      <vt:lpstr>Кемин РМА: Расмий иш кагаздар жана жарандардын кайрылуулары (талдоо)</vt:lpstr>
      <vt:lpstr>2025-жылдагы Кемин районундагы маанилүү иш-аракеттердин көз ирмемдери</vt:lpstr>
      <vt:lpstr> «ЗЭТ Цемент» ЖЧКсы Цемент заводу, 3200 т клинкер/1400 т цемент, 2026-жыл137,6 млн $ 700 жумушчу орун түзүлөт  </vt:lpstr>
      <vt:lpstr>«Учкун ВМ» ЖЧКсы  Жардыруучу заттар заводу  (I очередь), 2025≈700 млн сом Кемин шаары </vt:lpstr>
      <vt:lpstr> «Агро Куш» ЖЧКсы Канаттуулар фабрикасынын кеңейтүүсү, инкубатор, азык цехи 1 744,8 млн сом </vt:lpstr>
      <vt:lpstr>Чым-Коргон айыл аймагында курулуп жаткан мал базары </vt:lpstr>
      <vt:lpstr>Презентация PowerPoint</vt:lpstr>
      <vt:lpstr>2026-жылга карата 6 артыкчылыктуу багыттар боюнча райондук иш-планды иштеп чыгуу</vt:lpstr>
      <vt:lpstr>Жыйынтык корутундулар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2025-жылга карата Кемин районунун социалдык-экономикалык өнүгүүсүнүн жыйынтыктары экономика тармагы</dc:title>
  <dc:creator>TechLine</dc:creator>
  <cp:lastModifiedBy>Toktosun</cp:lastModifiedBy>
  <cp:revision>207</cp:revision>
  <cp:lastPrinted>2026-01-28T12:25:20Z</cp:lastPrinted>
  <dcterms:created xsi:type="dcterms:W3CDTF">2026-01-20T14:36:06Z</dcterms:created>
  <dcterms:modified xsi:type="dcterms:W3CDTF">2026-03-01T15:43:30Z</dcterms:modified>
</cp:coreProperties>
</file>